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2.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6"/>
  </p:notesMasterIdLst>
  <p:handoutMasterIdLst>
    <p:handoutMasterId r:id="rId27"/>
  </p:handoutMasterIdLst>
  <p:sldIdLst>
    <p:sldId id="4525" r:id="rId2"/>
    <p:sldId id="8721" r:id="rId3"/>
    <p:sldId id="8699" r:id="rId4"/>
    <p:sldId id="8766" r:id="rId5"/>
    <p:sldId id="8767" r:id="rId6"/>
    <p:sldId id="8769" r:id="rId7"/>
    <p:sldId id="8770" r:id="rId8"/>
    <p:sldId id="8768" r:id="rId9"/>
    <p:sldId id="8771" r:id="rId10"/>
    <p:sldId id="8714" r:id="rId11"/>
    <p:sldId id="8751" r:id="rId12"/>
    <p:sldId id="8741" r:id="rId13"/>
    <p:sldId id="8750" r:id="rId14"/>
    <p:sldId id="8738" r:id="rId15"/>
    <p:sldId id="8704" r:id="rId16"/>
    <p:sldId id="8748" r:id="rId17"/>
    <p:sldId id="8754" r:id="rId18"/>
    <p:sldId id="8775" r:id="rId19"/>
    <p:sldId id="8778" r:id="rId20"/>
    <p:sldId id="8749" r:id="rId21"/>
    <p:sldId id="8756" r:id="rId22"/>
    <p:sldId id="8716" r:id="rId23"/>
    <p:sldId id="8752" r:id="rId24"/>
    <p:sldId id="8774" r:id="rId25"/>
  </p:sldIdLst>
  <p:sldSz cx="12192000" cy="6858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629"/>
    <a:srgbClr val="B3FF63"/>
    <a:srgbClr val="032614"/>
    <a:srgbClr val="0F7336"/>
    <a:srgbClr val="848484"/>
    <a:srgbClr val="D0E0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8" autoAdjust="0"/>
    <p:restoredTop sz="94660"/>
  </p:normalViewPr>
  <p:slideViewPr>
    <p:cSldViewPr snapToGrid="0">
      <p:cViewPr varScale="1">
        <p:scale>
          <a:sx n="105" d="100"/>
          <a:sy n="105" d="100"/>
        </p:scale>
        <p:origin x="990" y="108"/>
      </p:cViewPr>
      <p:guideLst/>
    </p:cSldViewPr>
  </p:slideViewPr>
  <p:notesTextViewPr>
    <p:cViewPr>
      <p:scale>
        <a:sx n="1" d="1"/>
        <a:sy n="1" d="1"/>
      </p:scale>
      <p:origin x="0" y="0"/>
    </p:cViewPr>
  </p:notesTextViewPr>
  <p:sorterViewPr>
    <p:cViewPr>
      <p:scale>
        <a:sx n="125" d="100"/>
        <a:sy n="125" d="100"/>
      </p:scale>
      <p:origin x="0" y="-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696C064A-D61B-4B21-B757-51A9B82445B8}" type="datetimeFigureOut">
              <a:rPr lang="en-US" smtClean="0"/>
              <a:t>7/29/2024</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098A386-3D69-4475-B750-E62E426689C5}" type="datetimeFigureOut">
              <a:rPr lang="zh-CN" altLang="en-US" smtClean="0"/>
              <a:t>2024/7/29</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3E3FF06-4965-42B9-A9BE-3F2E22FC0B5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itchFamily="2" charset="-122"/>
                <a:cs typeface="+mn-cs"/>
              </a:rPr>
              <a:t>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421D011-EC35-498F-ADE3-3197FF1A64D5}"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jpeg"/><Relationship Id="rId5" Type="http://schemas.openxmlformats.org/officeDocument/2006/relationships/tags" Target="../tags/tag11.xml"/><Relationship Id="rId10"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tags" Target="../tags/tag1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Master" Target="../slideMasters/slideMaster1.xml"/><Relationship Id="rId4" Type="http://schemas.openxmlformats.org/officeDocument/2006/relationships/tags" Target="../tags/tag6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Master" Target="../slideMasters/slideMaster1.xml"/><Relationship Id="rId5" Type="http://schemas.openxmlformats.org/officeDocument/2006/relationships/tags" Target="../tags/tag67.xml"/><Relationship Id="rId4" Type="http://schemas.openxmlformats.org/officeDocument/2006/relationships/tags" Target="../tags/tag66.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9"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slideMaster" Target="../slideMasters/slideMaster1.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tags" Target="../tags/tag87.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tags" Target="../tags/tag99.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5" Type="http://schemas.openxmlformats.org/officeDocument/2006/relationships/image" Target="../media/image2.png"/><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10" Type="http://schemas.openxmlformats.org/officeDocument/2006/relationships/image" Target="../media/image3.png"/><Relationship Id="rId4" Type="http://schemas.openxmlformats.org/officeDocument/2006/relationships/tags" Target="../tags/tag104.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10" Type="http://schemas.openxmlformats.org/officeDocument/2006/relationships/image" Target="../media/image3.png"/><Relationship Id="rId4" Type="http://schemas.openxmlformats.org/officeDocument/2006/relationships/tags" Target="../tags/tag112.xml"/><Relationship Id="rId9"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tags" Target="../tags/tag128.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2" Type="http://schemas.openxmlformats.org/officeDocument/2006/relationships/tags" Target="../tags/tag131.xml"/><Relationship Id="rId16" Type="http://schemas.openxmlformats.org/officeDocument/2006/relationships/slideMaster" Target="../slideMasters/slideMaster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tags" Target="../tags/tag144.xm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1.xml"/><Relationship Id="rId4" Type="http://schemas.openxmlformats.org/officeDocument/2006/relationships/tags" Target="../tags/tag4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rotWithShape="1">
          <a:blip r:embed="rId11" cstate="screen"/>
          <a:srcRect/>
          <a:stretch>
            <a:fillRect/>
          </a:stretch>
        </p:blipFill>
        <p:spPr>
          <a:xfrm>
            <a:off x="0" y="0"/>
            <a:ext cx="12192000" cy="6858000"/>
          </a:xfrm>
          <a:prstGeom prst="rect">
            <a:avLst/>
          </a:prstGeom>
        </p:spPr>
      </p:pic>
      <p:grpSp>
        <p:nvGrpSpPr>
          <p:cNvPr id="11" name="组合 10"/>
          <p:cNvGrpSpPr/>
          <p:nvPr>
            <p:custDataLst>
              <p:tags r:id="rId2"/>
            </p:custDataLst>
          </p:nvPr>
        </p:nvGrpSpPr>
        <p:grpSpPr>
          <a:xfrm>
            <a:off x="2185493" y="212104"/>
            <a:ext cx="48380" cy="6544298"/>
            <a:chOff x="5972629" y="97971"/>
            <a:chExt cx="36285" cy="4908224"/>
          </a:xfrm>
        </p:grpSpPr>
        <p:cxnSp>
          <p:nvCxnSpPr>
            <p:cNvPr id="12" name="直接连接符 11"/>
            <p:cNvCxnSpPr/>
            <p:nvPr>
              <p:custDataLst>
                <p:tags r:id="rId8"/>
              </p:custDataLst>
            </p:nvPr>
          </p:nvCxnSpPr>
          <p:spPr>
            <a:xfrm>
              <a:off x="5972629" y="97971"/>
              <a:ext cx="0" cy="600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6008914" y="3993502"/>
              <a:ext cx="0" cy="1012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userDrawn="1">
            <p:ph type="ctrTitle" hasCustomPrompt="1"/>
            <p:custDataLst>
              <p:tags r:id="rId3"/>
            </p:custDataLst>
          </p:nvPr>
        </p:nvSpPr>
        <p:spPr>
          <a:xfrm>
            <a:off x="1631936" y="1219424"/>
            <a:ext cx="1107114" cy="3975250"/>
          </a:xfrm>
        </p:spPr>
        <p:txBody>
          <a:bodyPr vert="eaVert" lIns="90000" tIns="46800" rIns="90000" bIns="46800" anchor="ctr" anchorCtr="0">
            <a:normAutofit/>
          </a:bodyPr>
          <a:lstStyle>
            <a:lvl1pPr algn="ctr">
              <a:defRPr sz="5400" spc="6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3" name="副标题 2"/>
          <p:cNvSpPr>
            <a:spLocks noGrp="1"/>
          </p:cNvSpPr>
          <p:nvPr userDrawn="1">
            <p:ph type="subTitle" idx="1" hasCustomPrompt="1"/>
            <p:custDataLst>
              <p:tags r:id="rId4"/>
            </p:custDataLst>
          </p:nvPr>
        </p:nvSpPr>
        <p:spPr>
          <a:xfrm>
            <a:off x="2800607" y="3866360"/>
            <a:ext cx="542666" cy="2899171"/>
          </a:xfrm>
        </p:spPr>
        <p:txBody>
          <a:bodyPr vert="eaVert" lIns="90000" tIns="46800" rIns="90000" bIns="46800" anchor="ctr" anchorCtr="0">
            <a:normAutofit/>
          </a:bodyPr>
          <a:lstStyle>
            <a:lvl1pPr marL="0" indent="0" algn="ctr" eaLnBrk="1" fontAlgn="auto" latinLnBrk="0" hangingPunct="1">
              <a:lnSpc>
                <a:spcPct val="100000"/>
              </a:lnSpc>
              <a:buNone/>
              <a:defRPr sz="20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userDrawn="1">
            <p:ph type="dt" sz="half" idx="10"/>
            <p:custDataLst>
              <p:tags r:id="rId5"/>
            </p:custDataLst>
          </p:nvPr>
        </p:nvSpPr>
        <p:spPr/>
        <p:txBody>
          <a:bodyPr/>
          <a:lstStyle/>
          <a:p>
            <a:fld id="{760FBDFE-C587-4B4C-A407-44438C67B59E}" type="datetimeFigureOut">
              <a:rPr lang="zh-CN" altLang="en-US" smtClean="0"/>
              <a:t>2024/7/29</a:t>
            </a:fld>
            <a:endParaRPr lang="zh-CN" altLang="en-US"/>
          </a:p>
        </p:txBody>
      </p:sp>
      <p:sp>
        <p:nvSpPr>
          <p:cNvPr id="17" name="页脚占位符 16"/>
          <p:cNvSpPr>
            <a:spLocks noGrp="1"/>
          </p:cNvSpPr>
          <p:nvPr userDrawn="1">
            <p:ph type="ftr" sz="quarter" idx="11"/>
            <p:custDataLst>
              <p:tags r:id="rId6"/>
            </p:custDataLst>
          </p:nvPr>
        </p:nvSpPr>
        <p:spPr/>
        <p:txBody>
          <a:bodyPr/>
          <a:lstStyle/>
          <a:p>
            <a:endParaRPr lang="zh-CN" altLang="en-US" dirty="0"/>
          </a:p>
        </p:txBody>
      </p:sp>
      <p:sp>
        <p:nvSpPr>
          <p:cNvPr id="18" name="灯片编号占位符 17"/>
          <p:cNvSpPr>
            <a:spLocks noGrp="1"/>
          </p:cNvSpPr>
          <p:nvPr userDrawn="1">
            <p:ph type="sldNum" sz="quarter" idx="12"/>
            <p:custDataLst>
              <p:tags r:id="rId7"/>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defRPr>
            </a:lvl1pPr>
            <a:lvl2pPr>
              <a:defRPr baseline="0">
                <a:solidFill>
                  <a:schemeClr val="tx1">
                    <a:lumMod val="85000"/>
                    <a:lumOff val="15000"/>
                  </a:schemeClr>
                </a:solidFill>
                <a:latin typeface="Arial" panose="020B0604020202020204" pitchFamily="34" charset="0"/>
              </a:defRPr>
            </a:lvl2pPr>
            <a:lvl3pPr>
              <a:defRPr baseline="0">
                <a:solidFill>
                  <a:schemeClr val="tx1">
                    <a:lumMod val="85000"/>
                    <a:lumOff val="15000"/>
                  </a:schemeClr>
                </a:solidFill>
                <a:latin typeface="Arial" panose="020B0604020202020204" pitchFamily="34" charset="0"/>
              </a:defRPr>
            </a:lvl3pPr>
            <a:lvl4pPr>
              <a:defRPr baseline="0">
                <a:solidFill>
                  <a:schemeClr val="tx1">
                    <a:lumMod val="85000"/>
                    <a:lumOff val="15000"/>
                  </a:schemeClr>
                </a:solidFill>
                <a:latin typeface="Arial" panose="020B0604020202020204" pitchFamily="34" charset="0"/>
              </a:defRPr>
            </a:lvl4pPr>
            <a:lvl5pPr>
              <a:defRPr baseline="0">
                <a:solidFill>
                  <a:schemeClr val="tx1">
                    <a:lumMod val="85000"/>
                    <a:lumOff val="1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rotWithShape="1">
          <a:blip r:embed="rId7" cstate="screen"/>
          <a:srcRect/>
          <a:stretch>
            <a:fillRect/>
          </a:stretch>
        </p:blipFill>
        <p:spPr>
          <a:xfrm>
            <a:off x="0" y="0"/>
            <a:ext cx="12192000" cy="6858000"/>
          </a:xfrm>
          <a:prstGeom prst="rect">
            <a:avLst/>
          </a:prstGeom>
        </p:spPr>
      </p:pic>
      <p:sp>
        <p:nvSpPr>
          <p:cNvPr id="2" name="标题 1"/>
          <p:cNvSpPr>
            <a:spLocks noGrp="1"/>
          </p:cNvSpPr>
          <p:nvPr>
            <p:ph type="title" hasCustomPrompt="1"/>
            <p:custDataLst>
              <p:tags r:id="rId2"/>
            </p:custDataLst>
          </p:nvPr>
        </p:nvSpPr>
        <p:spPr>
          <a:xfrm>
            <a:off x="649605" y="2787650"/>
            <a:ext cx="4749165" cy="1187450"/>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6000" b="1" i="0" u="none" strike="noStrike" kern="1200" cap="none" spc="6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eneral">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11566226" y="6096000"/>
            <a:ext cx="517824" cy="660755"/>
            <a:chOff x="11673326" y="6232662"/>
            <a:chExt cx="410724" cy="524093"/>
          </a:xfrm>
        </p:grpSpPr>
        <p:sp>
          <p:nvSpPr>
            <p:cNvPr id="7" name="椭圆 6"/>
            <p:cNvSpPr/>
            <p:nvPr>
              <p:custDataLst>
                <p:tags r:id="rId6"/>
              </p:custDataLst>
            </p:nvPr>
          </p:nvSpPr>
          <p:spPr>
            <a:xfrm>
              <a:off x="11819376" y="6492081"/>
              <a:ext cx="264674" cy="264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8" name="椭圆 7"/>
            <p:cNvSpPr/>
            <p:nvPr>
              <p:custDataLst>
                <p:tags r:id="rId7"/>
              </p:custDataLst>
            </p:nvPr>
          </p:nvSpPr>
          <p:spPr>
            <a:xfrm>
              <a:off x="11912600" y="6232662"/>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9" name="椭圆 8"/>
            <p:cNvSpPr/>
            <p:nvPr>
              <p:custDataLst>
                <p:tags r:id="rId8"/>
              </p:custDataLst>
            </p:nvPr>
          </p:nvSpPr>
          <p:spPr>
            <a:xfrm>
              <a:off x="11673326" y="6362700"/>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title"/>
            <p:custDataLst>
              <p:tags r:id="rId5"/>
            </p:custDataLst>
          </p:nvPr>
        </p:nvSpPr>
        <p:spPr/>
        <p:txBody>
          <a:bodyPr/>
          <a:lstStyle/>
          <a:p>
            <a:r>
              <a:rPr lang="zh-CN" altLang="en-US"/>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frame">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306705" y="247015"/>
            <a:ext cx="11692255" cy="6311900"/>
          </a:xfrm>
          <a:prstGeom prst="rect">
            <a:avLst/>
          </a:prstGeom>
          <a:solidFill>
            <a:schemeClr val="tx2">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3" name="组合 12"/>
          <p:cNvGrpSpPr/>
          <p:nvPr userDrawn="1">
            <p:custDataLst>
              <p:tags r:id="rId2"/>
            </p:custDataLst>
          </p:nvPr>
        </p:nvGrpSpPr>
        <p:grpSpPr>
          <a:xfrm>
            <a:off x="10182226" y="4781550"/>
            <a:ext cx="1687512" cy="2023800"/>
            <a:chOff x="10182226" y="4781550"/>
            <a:chExt cx="1687512" cy="2023800"/>
          </a:xfrm>
        </p:grpSpPr>
        <p:pic>
          <p:nvPicPr>
            <p:cNvPr id="8" name="图片 7"/>
            <p:cNvPicPr>
              <a:picLocks noChangeAspect="1"/>
            </p:cNvPicPr>
            <p:nvPr userDrawn="1">
              <p:custDataLst>
                <p:tags r:id="rId8"/>
              </p:custDataLst>
            </p:nvPr>
          </p:nvPicPr>
          <p:blipFill rotWithShape="1">
            <a:blip r:embed="rId14"/>
            <a:srcRect/>
            <a:stretch>
              <a:fillRect/>
            </a:stretch>
          </p:blipFill>
          <p:spPr>
            <a:xfrm>
              <a:off x="10182226" y="5537223"/>
              <a:ext cx="1687512" cy="1268127"/>
            </a:xfrm>
            <a:prstGeom prst="rect">
              <a:avLst/>
            </a:prstGeom>
          </p:spPr>
        </p:pic>
        <p:grpSp>
          <p:nvGrpSpPr>
            <p:cNvPr id="9" name="组合 8"/>
            <p:cNvGrpSpPr/>
            <p:nvPr userDrawn="1">
              <p:custDataLst>
                <p:tags r:id="rId9"/>
              </p:custDataLst>
            </p:nvPr>
          </p:nvGrpSpPr>
          <p:grpSpPr>
            <a:xfrm>
              <a:off x="11251901" y="4781550"/>
              <a:ext cx="517824" cy="660755"/>
              <a:chOff x="11673326" y="6232662"/>
              <a:chExt cx="410724" cy="524093"/>
            </a:xfrm>
          </p:grpSpPr>
          <p:sp>
            <p:nvSpPr>
              <p:cNvPr id="10" name="椭圆 9"/>
              <p:cNvSpPr/>
              <p:nvPr>
                <p:custDataLst>
                  <p:tags r:id="rId10"/>
                </p:custDataLst>
              </p:nvPr>
            </p:nvSpPr>
            <p:spPr>
              <a:xfrm>
                <a:off x="11819376" y="6492081"/>
                <a:ext cx="264674" cy="264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1" name="椭圆 10"/>
              <p:cNvSpPr/>
              <p:nvPr>
                <p:custDataLst>
                  <p:tags r:id="rId11"/>
                </p:custDataLst>
              </p:nvPr>
            </p:nvSpPr>
            <p:spPr>
              <a:xfrm>
                <a:off x="11912600" y="6232662"/>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2" name="椭圆 11"/>
              <p:cNvSpPr/>
              <p:nvPr>
                <p:custDataLst>
                  <p:tags r:id="rId12"/>
                </p:custDataLst>
              </p:nvPr>
            </p:nvSpPr>
            <p:spPr>
              <a:xfrm>
                <a:off x="11673326" y="6362700"/>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grpSp>
      </p:gr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ft/right">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6" name="组合 5"/>
          <p:cNvGrpSpPr/>
          <p:nvPr userDrawn="1">
            <p:custDataLst>
              <p:tags r:id="rId2"/>
            </p:custDataLst>
          </p:nvPr>
        </p:nvGrpSpPr>
        <p:grpSpPr>
          <a:xfrm>
            <a:off x="216808" y="4686300"/>
            <a:ext cx="1687512" cy="2035363"/>
            <a:chOff x="216808" y="4686300"/>
            <a:chExt cx="1687512" cy="2035363"/>
          </a:xfrm>
        </p:grpSpPr>
        <p:pic>
          <p:nvPicPr>
            <p:cNvPr id="10" name="图片 9"/>
            <p:cNvPicPr>
              <a:picLocks noChangeAspect="1"/>
            </p:cNvPicPr>
            <p:nvPr userDrawn="1">
              <p:custDataLst>
                <p:tags r:id="rId9"/>
              </p:custDataLst>
            </p:nvPr>
          </p:nvPicPr>
          <p:blipFill rotWithShape="1">
            <a:blip r:embed="rId15"/>
            <a:srcRect/>
            <a:stretch>
              <a:fillRect/>
            </a:stretch>
          </p:blipFill>
          <p:spPr>
            <a:xfrm flipH="1">
              <a:off x="216808" y="5453536"/>
              <a:ext cx="1687512" cy="1268127"/>
            </a:xfrm>
            <a:prstGeom prst="rect">
              <a:avLst/>
            </a:prstGeom>
          </p:spPr>
        </p:pic>
        <p:grpSp>
          <p:nvGrpSpPr>
            <p:cNvPr id="11" name="组合 10"/>
            <p:cNvGrpSpPr/>
            <p:nvPr userDrawn="1">
              <p:custDataLst>
                <p:tags r:id="rId10"/>
              </p:custDataLst>
            </p:nvPr>
          </p:nvGrpSpPr>
          <p:grpSpPr>
            <a:xfrm>
              <a:off x="326294" y="4686300"/>
              <a:ext cx="513812" cy="655636"/>
              <a:chOff x="11673326" y="6232662"/>
              <a:chExt cx="410724" cy="524093"/>
            </a:xfrm>
          </p:grpSpPr>
          <p:sp>
            <p:nvSpPr>
              <p:cNvPr id="12" name="椭圆 11"/>
              <p:cNvSpPr/>
              <p:nvPr>
                <p:custDataLst>
                  <p:tags r:id="rId11"/>
                </p:custDataLst>
              </p:nvPr>
            </p:nvSpPr>
            <p:spPr>
              <a:xfrm>
                <a:off x="11819376" y="6492081"/>
                <a:ext cx="264674" cy="264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1"/>
                    </a:solidFill>
                  </a:ln>
                </a:endParaRPr>
              </a:p>
            </p:txBody>
          </p:sp>
          <p:sp>
            <p:nvSpPr>
              <p:cNvPr id="13" name="椭圆 12"/>
              <p:cNvSpPr/>
              <p:nvPr>
                <p:custDataLst>
                  <p:tags r:id="rId12"/>
                </p:custDataLst>
              </p:nvPr>
            </p:nvSpPr>
            <p:spPr>
              <a:xfrm>
                <a:off x="11912600" y="6232662"/>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4" name="椭圆 13"/>
              <p:cNvSpPr/>
              <p:nvPr>
                <p:custDataLst>
                  <p:tags r:id="rId13"/>
                </p:custDataLst>
              </p:nvPr>
            </p:nvSpPr>
            <p:spPr>
              <a:xfrm>
                <a:off x="11673326" y="6362700"/>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grpSp>
      </p:gr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9"/>
            <a:ext cx="6480000" cy="5087937"/>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Up/down">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alpha val="4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2"/>
            </p:custDataLst>
          </p:nvPr>
        </p:nvPicPr>
        <p:blipFill rotWithShape="1">
          <a:blip r:embed="rId10"/>
          <a:srcRect/>
          <a:stretch>
            <a:fillRect/>
          </a:stretch>
        </p:blipFill>
        <p:spPr>
          <a:xfrm>
            <a:off x="10931017" y="130763"/>
            <a:ext cx="1144588" cy="860132"/>
          </a:xfrm>
          <a:prstGeom prst="rect">
            <a:avLst/>
          </a:prstGeom>
        </p:spPr>
      </p:pic>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own/up">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alpha val="4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0" name="图片 9"/>
          <p:cNvPicPr>
            <a:picLocks noChangeAspect="1"/>
          </p:cNvPicPr>
          <p:nvPr userDrawn="1">
            <p:custDataLst>
              <p:tags r:id="rId2"/>
            </p:custDataLst>
          </p:nvPr>
        </p:nvPicPr>
        <p:blipFill rotWithShape="1">
          <a:blip r:embed="rId10"/>
          <a:srcRect/>
          <a:stretch>
            <a:fillRect/>
          </a:stretch>
        </p:blipFill>
        <p:spPr>
          <a:xfrm>
            <a:off x="10931017" y="130763"/>
            <a:ext cx="1144588" cy="860132"/>
          </a:xfrm>
          <a:prstGeom prst="rect">
            <a:avLst/>
          </a:prstGeom>
        </p:spPr>
      </p:pic>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marL="0" indent="0">
              <a:buNone/>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Navigation">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userDrawn="1">
            <p:custDataLst>
              <p:tags r:id="rId2"/>
            </p:custDataLst>
          </p:nvPr>
        </p:nvGrpSpPr>
        <p:grpSpPr>
          <a:xfrm>
            <a:off x="11451926" y="6057900"/>
            <a:ext cx="517824" cy="660755"/>
            <a:chOff x="11673326" y="6232662"/>
            <a:chExt cx="410724" cy="524093"/>
          </a:xfrm>
        </p:grpSpPr>
        <p:sp>
          <p:nvSpPr>
            <p:cNvPr id="14" name="椭圆 13"/>
            <p:cNvSpPr/>
            <p:nvPr>
              <p:custDataLst>
                <p:tags r:id="rId11"/>
              </p:custDataLst>
            </p:nvPr>
          </p:nvSpPr>
          <p:spPr>
            <a:xfrm>
              <a:off x="11819376" y="6492081"/>
              <a:ext cx="264674" cy="264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5" name="椭圆 14"/>
            <p:cNvSpPr/>
            <p:nvPr>
              <p:custDataLst>
                <p:tags r:id="rId12"/>
              </p:custDataLst>
            </p:nvPr>
          </p:nvSpPr>
          <p:spPr>
            <a:xfrm>
              <a:off x="11912600" y="6232662"/>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6" name="椭圆 15"/>
            <p:cNvSpPr/>
            <p:nvPr>
              <p:custDataLst>
                <p:tags r:id="rId13"/>
              </p:custDataLst>
            </p:nvPr>
          </p:nvSpPr>
          <p:spPr>
            <a:xfrm>
              <a:off x="11673326" y="6362700"/>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gr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aistband">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tx2">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6" name="组合 5"/>
          <p:cNvGrpSpPr/>
          <p:nvPr userDrawn="1">
            <p:custDataLst>
              <p:tags r:id="rId2"/>
            </p:custDataLst>
          </p:nvPr>
        </p:nvGrpSpPr>
        <p:grpSpPr>
          <a:xfrm>
            <a:off x="79356" y="3133725"/>
            <a:ext cx="12033288" cy="927455"/>
            <a:chOff x="79356" y="3133725"/>
            <a:chExt cx="12033288" cy="927455"/>
          </a:xfrm>
        </p:grpSpPr>
        <p:grpSp>
          <p:nvGrpSpPr>
            <p:cNvPr id="8" name="组合 7"/>
            <p:cNvGrpSpPr/>
            <p:nvPr userDrawn="1">
              <p:custDataLst>
                <p:tags r:id="rId8"/>
              </p:custDataLst>
            </p:nvPr>
          </p:nvGrpSpPr>
          <p:grpSpPr>
            <a:xfrm>
              <a:off x="11385811" y="3133725"/>
              <a:ext cx="726833" cy="927455"/>
              <a:chOff x="11673326" y="6232662"/>
              <a:chExt cx="410724" cy="524093"/>
            </a:xfrm>
          </p:grpSpPr>
          <p:sp>
            <p:nvSpPr>
              <p:cNvPr id="9" name="椭圆 8"/>
              <p:cNvSpPr/>
              <p:nvPr>
                <p:custDataLst>
                  <p:tags r:id="rId13"/>
                </p:custDataLst>
              </p:nvPr>
            </p:nvSpPr>
            <p:spPr>
              <a:xfrm>
                <a:off x="11819376" y="6492081"/>
                <a:ext cx="264674" cy="264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1" name="椭圆 10"/>
              <p:cNvSpPr/>
              <p:nvPr>
                <p:custDataLst>
                  <p:tags r:id="rId14"/>
                </p:custDataLst>
              </p:nvPr>
            </p:nvSpPr>
            <p:spPr>
              <a:xfrm>
                <a:off x="11912600" y="6232662"/>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2" name="椭圆 11"/>
              <p:cNvSpPr/>
              <p:nvPr>
                <p:custDataLst>
                  <p:tags r:id="rId15"/>
                </p:custDataLst>
              </p:nvPr>
            </p:nvSpPr>
            <p:spPr>
              <a:xfrm>
                <a:off x="11673326" y="6362700"/>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grpSp>
        <p:grpSp>
          <p:nvGrpSpPr>
            <p:cNvPr id="13" name="组合 12"/>
            <p:cNvGrpSpPr/>
            <p:nvPr userDrawn="1">
              <p:custDataLst>
                <p:tags r:id="rId9"/>
              </p:custDataLst>
            </p:nvPr>
          </p:nvGrpSpPr>
          <p:grpSpPr>
            <a:xfrm flipH="1">
              <a:off x="79356" y="3133725"/>
              <a:ext cx="726833" cy="927455"/>
              <a:chOff x="11673326" y="6232662"/>
              <a:chExt cx="410724" cy="524093"/>
            </a:xfrm>
          </p:grpSpPr>
          <p:sp>
            <p:nvSpPr>
              <p:cNvPr id="14" name="椭圆 13"/>
              <p:cNvSpPr/>
              <p:nvPr>
                <p:custDataLst>
                  <p:tags r:id="rId10"/>
                </p:custDataLst>
              </p:nvPr>
            </p:nvSpPr>
            <p:spPr>
              <a:xfrm>
                <a:off x="11819376" y="6492081"/>
                <a:ext cx="264674" cy="264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5" name="椭圆 14"/>
              <p:cNvSpPr/>
              <p:nvPr>
                <p:custDataLst>
                  <p:tags r:id="rId11"/>
                </p:custDataLst>
              </p:nvPr>
            </p:nvSpPr>
            <p:spPr>
              <a:xfrm>
                <a:off x="11912600" y="6232662"/>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sp>
            <p:nvSpPr>
              <p:cNvPr id="16" name="椭圆 15"/>
              <p:cNvSpPr/>
              <p:nvPr>
                <p:custDataLst>
                  <p:tags r:id="rId12"/>
                </p:custDataLst>
              </p:nvPr>
            </p:nvSpPr>
            <p:spPr>
              <a:xfrm>
                <a:off x="11673326" y="6362700"/>
                <a:ext cx="146050" cy="1460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grpSp>
      </p:gr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36525" tIns="136525" rIns="136525" bIns="136525"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36525" tIns="136525" rIns="136525" bIns="136525"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title">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rotWithShape="1">
          <a:blip r:embed="rId8" cstate="screen"/>
          <a:srcRect/>
          <a:stretch>
            <a:fillRect/>
          </a:stretch>
        </p:blipFill>
        <p:spPr>
          <a:xfrm>
            <a:off x="0" y="0"/>
            <a:ext cx="12192000" cy="6858000"/>
          </a:xfrm>
          <a:prstGeom prst="rect">
            <a:avLst/>
          </a:prstGeom>
        </p:spPr>
      </p:pic>
      <p:sp>
        <p:nvSpPr>
          <p:cNvPr id="2" name="标题 1"/>
          <p:cNvSpPr>
            <a:spLocks noGrp="1"/>
          </p:cNvSpPr>
          <p:nvPr>
            <p:ph type="title" hasCustomPrompt="1"/>
            <p:custDataLst>
              <p:tags r:id="rId2"/>
            </p:custDataLst>
          </p:nvPr>
        </p:nvSpPr>
        <p:spPr>
          <a:xfrm>
            <a:off x="1964837" y="2679700"/>
            <a:ext cx="3419963" cy="749300"/>
          </a:xfrm>
        </p:spPr>
        <p:txBody>
          <a:bodyPr lIns="90000" tIns="46800" rIns="90000" bIns="46800" anchor="b" anchorCtr="0">
            <a:normAutofit/>
          </a:bodyPr>
          <a:lstStyle>
            <a:lvl1pPr algn="ctr">
              <a:defRPr sz="40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编辑标题</a:t>
            </a:r>
          </a:p>
        </p:txBody>
      </p:sp>
      <p:sp>
        <p:nvSpPr>
          <p:cNvPr id="3" name="文本占位符 2"/>
          <p:cNvSpPr>
            <a:spLocks noGrp="1"/>
          </p:cNvSpPr>
          <p:nvPr>
            <p:ph type="body" idx="1"/>
            <p:custDataLst>
              <p:tags r:id="rId3"/>
            </p:custDataLst>
          </p:nvPr>
        </p:nvSpPr>
        <p:spPr>
          <a:xfrm>
            <a:off x="1964832" y="3509645"/>
            <a:ext cx="3419963" cy="1252855"/>
          </a:xfrm>
        </p:spPr>
        <p:txBody>
          <a:bodyPr lIns="90000" tIns="46800" rIns="90000" bIns="46800" anchor="t" anchorCtr="0">
            <a:normAutofit/>
          </a:bodyPr>
          <a:lstStyle>
            <a:lvl1pPr marL="0" indent="0" algn="ctr"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column content">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sz="1600"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sz="1600"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sz="1600"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sz="1600"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2024/7/29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Microsoft YaHe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2024/7/29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2024/7/29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2024/7/29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and title">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2024/7/29</a:t>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rgbClr val="92D050"/>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2024/7/29</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1.xml"/><Relationship Id="rId1" Type="http://schemas.openxmlformats.org/officeDocument/2006/relationships/tags" Target="../tags/tag1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4"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7" name="Text Box 6"/>
          <p:cNvSpPr txBox="1"/>
          <p:nvPr/>
        </p:nvSpPr>
        <p:spPr>
          <a:xfrm>
            <a:off x="640715" y="381635"/>
            <a:ext cx="10909935" cy="5446395"/>
          </a:xfrm>
          <a:prstGeom prst="rect">
            <a:avLst/>
          </a:prstGeom>
          <a:noFill/>
        </p:spPr>
        <p:txBody>
          <a:bodyPr wrap="square" rtlCol="0">
            <a:spAutoFit/>
          </a:bodyPr>
          <a:lstStyle/>
          <a:p>
            <a:pPr algn="ctr">
              <a:lnSpc>
                <a:spcPct val="100000"/>
              </a:lnSpc>
            </a:pPr>
            <a:r>
              <a:rPr lang="en-US" altLang="zh-CN" sz="4400" b="1" dirty="0">
                <a:solidFill>
                  <a:srgbClr val="0B5629"/>
                </a:solidFill>
                <a:sym typeface="+mn-ea"/>
              </a:rPr>
              <a:t>City of Blanco Transportation Planning &amp; Advisory Committee (TPAC)</a:t>
            </a:r>
          </a:p>
          <a:p>
            <a:pPr algn="l">
              <a:lnSpc>
                <a:spcPct val="100000"/>
              </a:lnSpc>
            </a:pPr>
            <a:endParaRPr lang="en-US" altLang="zh-CN" sz="2800" b="1" dirty="0">
              <a:solidFill>
                <a:schemeClr val="accent4">
                  <a:lumMod val="75000"/>
                </a:schemeClr>
              </a:solidFill>
              <a:sym typeface="+mn-ea"/>
            </a:endParaRPr>
          </a:p>
          <a:p>
            <a:pPr algn="l">
              <a:lnSpc>
                <a:spcPct val="100000"/>
              </a:lnSpc>
            </a:pPr>
            <a:r>
              <a:rPr lang="en-US" altLang="zh-CN" sz="3600" b="1" dirty="0">
                <a:solidFill>
                  <a:schemeClr val="accent4">
                    <a:lumMod val="75000"/>
                  </a:schemeClr>
                </a:solidFill>
                <a:sym typeface="+mn-ea"/>
              </a:rPr>
              <a:t>Members:</a:t>
            </a:r>
          </a:p>
          <a:p>
            <a:pPr marL="914400" lvl="1" indent="-457200" algn="l">
              <a:lnSpc>
                <a:spcPct val="100000"/>
              </a:lnSpc>
              <a:buFont typeface="Arial" panose="020B0604020202020204" pitchFamily="34" charset="0"/>
              <a:buChar char="•"/>
            </a:pPr>
            <a:r>
              <a:rPr lang="en-US" altLang="zh-CN" sz="2800" b="1" dirty="0">
                <a:solidFill>
                  <a:schemeClr val="accent4">
                    <a:lumMod val="75000"/>
                  </a:schemeClr>
                </a:solidFill>
                <a:sym typeface="+mn-ea"/>
              </a:rPr>
              <a:t>Kenneth Welch</a:t>
            </a:r>
          </a:p>
          <a:p>
            <a:pPr marL="914400" lvl="1" indent="-457200" algn="l">
              <a:lnSpc>
                <a:spcPct val="100000"/>
              </a:lnSpc>
              <a:buFont typeface="Arial" panose="020B0604020202020204" pitchFamily="34" charset="0"/>
              <a:buChar char="•"/>
            </a:pPr>
            <a:r>
              <a:rPr lang="en-US" altLang="zh-CN" sz="2800" b="1" dirty="0">
                <a:solidFill>
                  <a:schemeClr val="accent4">
                    <a:lumMod val="75000"/>
                  </a:schemeClr>
                </a:solidFill>
                <a:sym typeface="+mn-ea"/>
              </a:rPr>
              <a:t>Jo Nell Haas </a:t>
            </a:r>
          </a:p>
          <a:p>
            <a:pPr marL="914400" lvl="1" indent="-457200" algn="l">
              <a:lnSpc>
                <a:spcPct val="100000"/>
              </a:lnSpc>
              <a:buFont typeface="Arial" panose="020B0604020202020204" pitchFamily="34" charset="0"/>
              <a:buChar char="•"/>
            </a:pPr>
            <a:r>
              <a:rPr lang="en-US" altLang="zh-CN" sz="2800" b="1" dirty="0">
                <a:solidFill>
                  <a:schemeClr val="accent4">
                    <a:lumMod val="75000"/>
                  </a:schemeClr>
                </a:solidFill>
                <a:sym typeface="+mn-ea"/>
              </a:rPr>
              <a:t>Wendy Cambridge </a:t>
            </a:r>
          </a:p>
          <a:p>
            <a:pPr marL="914400" lvl="1" indent="-457200" algn="l">
              <a:lnSpc>
                <a:spcPct val="100000"/>
              </a:lnSpc>
              <a:buFont typeface="Arial" panose="020B0604020202020204" pitchFamily="34" charset="0"/>
              <a:buChar char="•"/>
            </a:pPr>
            <a:r>
              <a:rPr lang="en-US" altLang="zh-CN" sz="2800" b="1" dirty="0">
                <a:solidFill>
                  <a:schemeClr val="accent4">
                    <a:lumMod val="75000"/>
                  </a:schemeClr>
                </a:solidFill>
                <a:sym typeface="+mn-ea"/>
              </a:rPr>
              <a:t>Libbey Aly </a:t>
            </a:r>
          </a:p>
          <a:p>
            <a:pPr marL="914400" lvl="1" indent="-457200" algn="l">
              <a:lnSpc>
                <a:spcPct val="100000"/>
              </a:lnSpc>
              <a:buFont typeface="Arial" panose="020B0604020202020204" pitchFamily="34" charset="0"/>
              <a:buChar char="•"/>
            </a:pPr>
            <a:r>
              <a:rPr lang="en-US" altLang="zh-CN" sz="2800" b="1" dirty="0">
                <a:solidFill>
                  <a:schemeClr val="accent4">
                    <a:lumMod val="75000"/>
                  </a:schemeClr>
                </a:solidFill>
                <a:sym typeface="+mn-ea"/>
              </a:rPr>
              <a:t>Brandon Carlson  </a:t>
            </a:r>
          </a:p>
          <a:p>
            <a:pPr marL="914400" lvl="1" indent="-457200" algn="l">
              <a:lnSpc>
                <a:spcPct val="100000"/>
              </a:lnSpc>
              <a:buFont typeface="Arial" panose="020B0604020202020204" pitchFamily="34" charset="0"/>
              <a:buChar char="•"/>
            </a:pPr>
            <a:r>
              <a:rPr lang="en-US" altLang="zh-CN" sz="2800" b="1" dirty="0">
                <a:solidFill>
                  <a:schemeClr val="accent4">
                    <a:lumMod val="75000"/>
                  </a:schemeClr>
                </a:solidFill>
                <a:sym typeface="+mn-ea"/>
              </a:rPr>
              <a:t>Bill Depew </a:t>
            </a:r>
          </a:p>
          <a:p>
            <a:pPr marL="914400" lvl="1" indent="-457200" algn="l">
              <a:lnSpc>
                <a:spcPct val="100000"/>
              </a:lnSpc>
              <a:buFont typeface="Arial" panose="020B0604020202020204" pitchFamily="34" charset="0"/>
              <a:buChar char="•"/>
            </a:pPr>
            <a:r>
              <a:rPr lang="en-US" altLang="zh-CN" sz="2800" b="1" u="sng" dirty="0">
                <a:solidFill>
                  <a:schemeClr val="accent4">
                    <a:lumMod val="75000"/>
                  </a:schemeClr>
                </a:solidFill>
                <a:sym typeface="+mn-ea"/>
              </a:rPr>
              <a:t>VACANCY</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4" name="内容占位符 3"/>
          <p:cNvSpPr>
            <a:spLocks noGrp="1"/>
          </p:cNvSpPr>
          <p:nvPr>
            <p:ph sz="quarter" idx="13"/>
            <p:custDataLst>
              <p:tags r:id="rId2"/>
            </p:custDataLst>
          </p:nvPr>
        </p:nvSpPr>
        <p:spPr>
          <a:xfrm>
            <a:off x="160655" y="132080"/>
            <a:ext cx="11870690" cy="6503670"/>
          </a:xfrm>
        </p:spPr>
        <p:txBody>
          <a:bodyPr>
            <a:noAutofit/>
            <a:scene3d>
              <a:camera prst="orthographicFront"/>
              <a:lightRig rig="threePt" dir="t"/>
            </a:scene3d>
          </a:bodyPr>
          <a:lstStyle/>
          <a:p>
            <a:pPr marL="0" indent="0">
              <a:lnSpc>
                <a:spcPct val="100000"/>
              </a:lnSpc>
              <a:buNone/>
            </a:pPr>
            <a:r>
              <a:rPr lang="en-US" altLang="zh-CN" sz="4000" b="1" dirty="0">
                <a:solidFill>
                  <a:schemeClr val="tx1"/>
                </a:solidFill>
                <a:effectLst>
                  <a:outerShdw blurRad="38100" dist="19050" dir="2700000" algn="tl" rotWithShape="0">
                    <a:schemeClr val="dk1">
                      <a:alpha val="40000"/>
                      <a:alpha val="40000"/>
                    </a:schemeClr>
                  </a:outerShdw>
                </a:effectLst>
              </a:rPr>
              <a:t> </a:t>
            </a:r>
            <a:r>
              <a:rPr lang="en-US" altLang="zh-CN" sz="4000" b="1" dirty="0">
                <a:solidFill>
                  <a:srgbClr val="0B5629"/>
                </a:solidFill>
                <a:effectLst>
                  <a:outerShdw blurRad="38100" dist="19050" dir="2700000" algn="tl" rotWithShape="0">
                    <a:schemeClr val="dk1">
                      <a:alpha val="40000"/>
                      <a:alpha val="40000"/>
                    </a:schemeClr>
                  </a:outerShdw>
                </a:effectLst>
              </a:rPr>
              <a:t>Reviewed Case</a:t>
            </a:r>
            <a:r>
              <a:rPr lang="en-US" altLang="zh-CN" sz="4000" b="1" dirty="0">
                <a:solidFill>
                  <a:schemeClr val="tx1"/>
                </a:solidFill>
                <a:effectLst>
                  <a:outerShdw blurRad="38100" dist="19050" dir="2700000" algn="tl" rotWithShape="0">
                    <a:schemeClr val="dk1">
                      <a:alpha val="40000"/>
                      <a:alpha val="40000"/>
                    </a:schemeClr>
                  </a:outerShdw>
                </a:effectLst>
              </a:rPr>
              <a:t> </a:t>
            </a:r>
            <a:r>
              <a:rPr lang="en-US" altLang="zh-CN" sz="4000" b="1" u="sng" dirty="0">
                <a:solidFill>
                  <a:srgbClr val="FF0000"/>
                </a:solidFill>
                <a:effectLst>
                  <a:outerShdw blurRad="38100" dist="19050" dir="2700000" algn="tl" rotWithShape="0">
                    <a:schemeClr val="dk1">
                      <a:alpha val="40000"/>
                      <a:alpha val="40000"/>
                    </a:schemeClr>
                  </a:outerShdw>
                </a:effectLst>
              </a:rPr>
              <a:t>Studies</a:t>
            </a:r>
            <a:r>
              <a:rPr lang="en-US" altLang="zh-CN" sz="4000" b="1" dirty="0">
                <a:gradFill>
                  <a:gsLst>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0">
                      <a:srgbClr val="007BD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 pos="100000">
                      <a:srgbClr val="034373"/>
                    </a:gs>
                  </a:gsLst>
                  <a:lin scaled="0"/>
                </a:gradFill>
                <a:effectLst>
                  <a:outerShdw blurRad="38100" dist="19050" dir="2700000" algn="tl" rotWithShape="0">
                    <a:schemeClr val="dk1">
                      <a:alpha val="40000"/>
                      <a:alpha val="40000"/>
                    </a:schemeClr>
                  </a:outerShdw>
                </a:effectLst>
              </a:rPr>
              <a:t> </a:t>
            </a:r>
            <a:r>
              <a:rPr lang="en-US" altLang="zh-CN" sz="4000" b="1" dirty="0">
                <a:solidFill>
                  <a:srgbClr val="0B5629"/>
                </a:solidFill>
                <a:effectLst>
                  <a:outerShdw blurRad="38100" dist="19050" dir="2700000" algn="tl" rotWithShape="0">
                    <a:schemeClr val="dk1">
                      <a:alpha val="40000"/>
                      <a:alpha val="40000"/>
                    </a:schemeClr>
                  </a:outerShdw>
                </a:effectLst>
              </a:rPr>
              <a:t>of Bypassed Cities</a:t>
            </a:r>
            <a:endParaRPr lang="en-US" altLang="zh-CN" sz="4000" b="1" dirty="0">
              <a:solidFill>
                <a:schemeClr val="tx1"/>
              </a:solidFill>
              <a:effectLst>
                <a:outerShdw blurRad="38100" dist="19050" dir="2700000" algn="tl" rotWithShape="0">
                  <a:schemeClr val="dk1">
                    <a:alpha val="40000"/>
                    <a:alpha val="40000"/>
                  </a:schemeClr>
                </a:outerShdw>
              </a:effectLst>
            </a:endParaRPr>
          </a:p>
          <a:p>
            <a:pPr lvl="1">
              <a:lnSpc>
                <a:spcPct val="10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 </a:t>
            </a: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sym typeface="+mn-ea"/>
              </a:rPr>
              <a:t>Studies are a </a:t>
            </a:r>
            <a:r>
              <a:rPr lang="en-US" altLang="zh-CN" sz="3600" u="sng" dirty="0">
                <a:solidFill>
                  <a:schemeClr val="tx1"/>
                </a:solidFill>
                <a:effectLst>
                  <a:outerShdw blurRad="38100" dist="19050" dir="2700000" algn="tl" rotWithShape="0">
                    <a:schemeClr val="dk1">
                      <a:alpha val="40000"/>
                      <a:alpha val="40000"/>
                    </a:schemeClr>
                  </a:outerShdw>
                </a:effectLst>
                <a:cs typeface="Arial" panose="020B0604020202020204" pitchFamily="34" charset="0"/>
                <a:sym typeface="+mn-ea"/>
              </a:rPr>
              <a:t>look back</a:t>
            </a: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sym typeface="+mn-ea"/>
              </a:rPr>
              <a:t> at outcomes</a:t>
            </a:r>
            <a:endPar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endParaRPr>
          </a:p>
          <a:p>
            <a:pPr lvl="1">
              <a:lnSpc>
                <a:spcPct val="10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 18 communities (Indiana, Wisconsin, Kentucky)</a:t>
            </a:r>
          </a:p>
          <a:p>
            <a:pPr lvl="1">
              <a:lnSpc>
                <a:spcPct val="10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 Motives for bypasses varied </a:t>
            </a:r>
          </a:p>
          <a:p>
            <a:pPr lvl="3">
              <a:lnSpc>
                <a:spcPct val="9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Severe congestion, declining economy, or transportation corridor improvement</a:t>
            </a:r>
          </a:p>
          <a:p>
            <a:pPr lvl="1">
              <a:lnSpc>
                <a:spcPct val="10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Studies reviewed traffic, economic, lifestyle, environmental, and demographic impacts</a:t>
            </a:r>
          </a:p>
          <a:p>
            <a:pPr lvl="1">
              <a:lnSpc>
                <a:spcPct val="10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Every situation is different</a:t>
            </a:r>
          </a:p>
          <a:p>
            <a:pPr lvl="1">
              <a:lnSpc>
                <a:spcPct val="100000"/>
              </a:lnSpc>
              <a:spcBef>
                <a:spcPts val="0"/>
              </a:spcBef>
              <a:spcAft>
                <a:spcPts val="1000"/>
              </a:spcAft>
              <a:buFont typeface="Wingdings" panose="05000000000000000000" charset="0"/>
              <a:buChar char=""/>
            </a:pPr>
            <a:r>
              <a:rPr lang="en-US" altLang="zh-CN" sz="3600" dirty="0">
                <a:solidFill>
                  <a:schemeClr val="tx1"/>
                </a:solidFill>
                <a:effectLst>
                  <a:outerShdw blurRad="38100" dist="19050" dir="2700000" algn="tl" rotWithShape="0">
                    <a:schemeClr val="dk1">
                      <a:alpha val="40000"/>
                      <a:alpha val="40000"/>
                    </a:schemeClr>
                  </a:outerShdw>
                </a:effectLst>
                <a:cs typeface="Arial" panose="020B0604020202020204" pitchFamily="34" charset="0"/>
              </a:rPr>
              <a:t>Plan for the future, don’t forget your CBD</a:t>
            </a:r>
          </a:p>
          <a:p>
            <a:pPr lvl="1">
              <a:lnSpc>
                <a:spcPct val="120000"/>
              </a:lnSpc>
              <a:spcBef>
                <a:spcPts val="0"/>
              </a:spcBef>
              <a:spcAft>
                <a:spcPts val="1000"/>
              </a:spcAft>
              <a:buFont typeface="Wingdings" panose="05000000000000000000" charset="0"/>
              <a:buChar char=""/>
            </a:pPr>
            <a:endParaRPr lang="en-US" altLang="zh-CN" sz="3200" b="1" dirty="0">
              <a:solidFill>
                <a:schemeClr val="tx1"/>
              </a:solidFill>
              <a:effectLst>
                <a:outerShdw blurRad="38100" dist="19050" dir="2700000" algn="tl" rotWithShape="0">
                  <a:schemeClr val="dk1">
                    <a:alpha val="40000"/>
                    <a:alpha val="40000"/>
                  </a:schemeClr>
                </a:outerShdw>
              </a:effectLst>
            </a:endParaRPr>
          </a:p>
          <a:p>
            <a:pPr lvl="1">
              <a:lnSpc>
                <a:spcPct val="120000"/>
              </a:lnSpc>
              <a:spcBef>
                <a:spcPts val="0"/>
              </a:spcBef>
              <a:spcAft>
                <a:spcPts val="1000"/>
              </a:spcAft>
              <a:buFont typeface="Wingdings" panose="05000000000000000000" charset="0"/>
              <a:buChar char=""/>
            </a:pPr>
            <a:endParaRPr lang="en-US" altLang="zh-CN" sz="3200" b="1" dirty="0">
              <a:solidFill>
                <a:schemeClr val="tx1"/>
              </a:solidFill>
              <a:effectLst>
                <a:outerShdw blurRad="38100" dist="19050" dir="2700000" algn="tl" rotWithShape="0">
                  <a:schemeClr val="dk1">
                    <a:alpha val="40000"/>
                    <a:alpha val="40000"/>
                  </a:schemeClr>
                </a:outerShdw>
              </a:effectLst>
            </a:endParaRPr>
          </a:p>
          <a:p>
            <a:pPr lvl="1">
              <a:lnSpc>
                <a:spcPct val="100000"/>
              </a:lnSpc>
              <a:spcBef>
                <a:spcPts val="0"/>
              </a:spcBef>
              <a:spcAft>
                <a:spcPts val="1000"/>
              </a:spcAft>
              <a:buFont typeface="Wingdings" panose="05000000000000000000" charset="0"/>
              <a:buChar char=""/>
            </a:pPr>
            <a:endParaRPr lang="en-US" altLang="zh-CN" sz="3200" b="1" dirty="0">
              <a:solidFill>
                <a:schemeClr val="tx1"/>
              </a:solidFill>
              <a:effectLst>
                <a:outerShdw blurRad="38100" dist="19050" dir="2700000" algn="tl" rotWithShape="0">
                  <a:schemeClr val="dk1">
                    <a:alpha val="40000"/>
                    <a:alpha val="40000"/>
                  </a:schemeClr>
                </a:outerShdw>
              </a:effectLst>
            </a:endParaRPr>
          </a:p>
          <a:p>
            <a:pPr lvl="1">
              <a:lnSpc>
                <a:spcPct val="100000"/>
              </a:lnSpc>
              <a:buFont typeface="Wingdings" panose="05000000000000000000" charset="0"/>
              <a:buChar char=""/>
            </a:pPr>
            <a:endParaRPr lang="en-US" altLang="zh-CN" sz="2000" b="1" dirty="0">
              <a:solidFill>
                <a:schemeClr val="tx1"/>
              </a:solidFill>
              <a:effectLst>
                <a:outerShdw blurRad="38100" dist="19050" dir="2700000" algn="tl" rotWithShape="0">
                  <a:schemeClr val="dk1">
                    <a:alpha val="40000"/>
                    <a:alpha val="40000"/>
                  </a:schemeClr>
                </a:outerShdw>
              </a:effectLst>
            </a:endParaRPr>
          </a:p>
          <a:p>
            <a:pPr lvl="0">
              <a:lnSpc>
                <a:spcPct val="100000"/>
              </a:lnSpc>
              <a:buFont typeface="Wingdings" panose="05000000000000000000" charset="0"/>
              <a:buChar char=""/>
            </a:pPr>
            <a:endParaRPr lang="en-US" altLang="zh-CN" sz="2000" b="1" dirty="0">
              <a:solidFill>
                <a:schemeClr val="tx1"/>
              </a:solidFill>
              <a:effectLst>
                <a:outerShdw blurRad="38100" dist="19050" dir="2700000" algn="tl" rotWithShape="0">
                  <a:schemeClr val="dk1">
                    <a:alpha val="40000"/>
                    <a:alpha val="40000"/>
                  </a:schemeClr>
                </a:outerShdw>
              </a:effectLst>
            </a:endParaRPr>
          </a:p>
          <a:p>
            <a:pPr marL="457200" lvl="1" indent="0">
              <a:lnSpc>
                <a:spcPct val="100000"/>
              </a:lnSpc>
              <a:buFont typeface="Wingdings" panose="05000000000000000000" charset="0"/>
              <a:buNone/>
            </a:pPr>
            <a:endParaRPr lang="en-US" altLang="zh-CN" sz="1800" b="1" dirty="0">
              <a:solidFill>
                <a:schemeClr val="tx1"/>
              </a:solidFill>
              <a:effectLst>
                <a:outerShdw blurRad="38100" dist="19050" dir="2700000" algn="tl" rotWithShape="0">
                  <a:schemeClr val="dk1">
                    <a:alpha val="40000"/>
                    <a:alpha val="40000"/>
                  </a:schemeClr>
                </a:outerShdw>
              </a:effectLst>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175" y="122555"/>
            <a:ext cx="11817350" cy="723265"/>
          </a:xfrm>
        </p:spPr>
        <p:txBody>
          <a:bodyPr>
            <a:normAutofit fontScale="90000"/>
          </a:bodyPr>
          <a:lstStyle/>
          <a:p>
            <a:r>
              <a:rPr lang="en-US" altLang="zh-CN" sz="4445">
                <a:solidFill>
                  <a:srgbClr val="0B5629"/>
                </a:solidFill>
              </a:rPr>
              <a:t>Reviewed</a:t>
            </a:r>
            <a:r>
              <a:rPr lang="en-US" altLang="zh-CN" sz="4445"/>
              <a:t> </a:t>
            </a:r>
            <a:r>
              <a:rPr lang="en-US" altLang="zh-CN" sz="4445" u="sng">
                <a:solidFill>
                  <a:srgbClr val="FF0000"/>
                </a:solidFill>
              </a:rPr>
              <a:t>Models</a:t>
            </a:r>
            <a:r>
              <a:rPr lang="en-US" altLang="zh-CN" sz="4445">
                <a:gradFill>
                  <a:gsLst>
                    <a:gs pos="0">
                      <a:srgbClr val="007BD3"/>
                    </a:gs>
                    <a:gs pos="0">
                      <a:srgbClr val="007BD3"/>
                    </a:gs>
                    <a:gs pos="0">
                      <a:srgbClr val="007BD3"/>
                    </a:gs>
                    <a:gs pos="100000">
                      <a:srgbClr val="034373"/>
                    </a:gs>
                    <a:gs pos="100000">
                      <a:srgbClr val="034373"/>
                    </a:gs>
                    <a:gs pos="100000">
                      <a:srgbClr val="034373"/>
                    </a:gs>
                  </a:gsLst>
                  <a:lin scaled="0"/>
                </a:gradFill>
              </a:rPr>
              <a:t> </a:t>
            </a:r>
            <a:r>
              <a:rPr lang="en-US" altLang="zh-CN" sz="4445">
                <a:solidFill>
                  <a:srgbClr val="0B5629"/>
                </a:solidFill>
              </a:rPr>
              <a:t>Predicting Outcomes</a:t>
            </a:r>
            <a:br>
              <a:rPr lang="en-US" altLang="zh-CN"/>
            </a:br>
            <a:endParaRPr lang="en-US" altLang="zh-CN"/>
          </a:p>
        </p:txBody>
      </p:sp>
      <p:sp>
        <p:nvSpPr>
          <p:cNvPr id="4" name="Text Placeholder 3"/>
          <p:cNvSpPr>
            <a:spLocks noGrp="1"/>
          </p:cNvSpPr>
          <p:nvPr>
            <p:ph type="body" sz="half" idx="2"/>
          </p:nvPr>
        </p:nvSpPr>
        <p:spPr>
          <a:xfrm>
            <a:off x="374650" y="1152525"/>
            <a:ext cx="11817350" cy="5705475"/>
          </a:xfrm>
        </p:spPr>
        <p:txBody>
          <a:bodyPr>
            <a:noAutofit/>
          </a:bodyPr>
          <a:lstStyle/>
          <a:p>
            <a:pPr lvl="1">
              <a:lnSpc>
                <a:spcPct val="100000"/>
              </a:lnSpc>
              <a:spcBef>
                <a:spcPts val="0"/>
              </a:spcBef>
              <a:spcAft>
                <a:spcPts val="1000"/>
              </a:spcAft>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sym typeface="+mn-ea"/>
              </a:rPr>
              <a:t> Models are a </a:t>
            </a:r>
            <a:r>
              <a:rPr lang="en-US" altLang="zh-CN" sz="3200" u="sng">
                <a:solidFill>
                  <a:schemeClr val="tx1"/>
                </a:solidFill>
                <a:effectLst>
                  <a:outerShdw blurRad="38100" dist="19050" dir="2700000" algn="tl" rotWithShape="0">
                    <a:schemeClr val="dk1">
                      <a:alpha val="40000"/>
                      <a:alpha val="40000"/>
                    </a:schemeClr>
                  </a:outerShdw>
                </a:effectLst>
                <a:sym typeface="+mn-ea"/>
              </a:rPr>
              <a:t>prediction of the future</a:t>
            </a:r>
          </a:p>
          <a:p>
            <a:pPr lvl="1">
              <a:lnSpc>
                <a:spcPct val="100000"/>
              </a:lnSpc>
              <a:spcBef>
                <a:spcPts val="0"/>
              </a:spcBef>
              <a:spcAft>
                <a:spcPts val="1000"/>
              </a:spcAft>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Three models (2 UT, Rand Corp.), with Tx. cities</a:t>
            </a:r>
            <a:endPar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endParaRPr>
          </a:p>
          <a:p>
            <a:pPr lvl="2">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cities with a relief route - others without</a:t>
            </a:r>
          </a:p>
          <a:p>
            <a:pPr lvl="2">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r>
              <a:rPr lang="en-US" altLang="zh-CN" sz="3200" u="sng">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only economic impacts</a:t>
            </a: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projections predict short term sales drops in gas stations &amp; restaurants</a:t>
            </a:r>
            <a:r>
              <a:rPr lang="en-US" altLang="zh-CN" sz="20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a:t>
            </a:r>
            <a:r>
              <a:rPr lang="en-US" altLang="zh-CN" sz="200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p>
          <a:p>
            <a:pPr marL="914400" lvl="2" indent="0">
              <a:lnSpc>
                <a:spcPct val="100000"/>
              </a:lnSpc>
              <a:buNone/>
            </a:pPr>
            <a:r>
              <a:rPr lang="en-US" altLang="zh-CN" sz="60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endParaRPr lang="en-US" altLang="zh-CN" sz="80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endParaRPr>
          </a:p>
          <a:p>
            <a:pPr lvl="1">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All studies and models emphasize planning for impacts</a:t>
            </a:r>
            <a:endPar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endParaRPr>
          </a:p>
          <a:p>
            <a:pPr lvl="2">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Local leadership can develop mitigating actions      to protect the Central Business District </a:t>
            </a:r>
            <a:endPar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endParaRPr>
          </a:p>
          <a:p>
            <a:endPar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5380" y="325755"/>
            <a:ext cx="10852150" cy="577850"/>
          </a:xfrm>
        </p:spPr>
        <p:txBody>
          <a:bodyPr>
            <a:normAutofit fontScale="90000"/>
          </a:bodyPr>
          <a:lstStyle/>
          <a:p>
            <a:r>
              <a:rPr lang="en-US" sz="400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r>
              <a:rPr lang="en-US" sz="489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TPAC Ap</a:t>
            </a:r>
            <a:r>
              <a:rPr lang="en-US" sz="4890">
                <a:solidFill>
                  <a:srgbClr val="0B5629"/>
                </a:solidFill>
                <a:effectLst>
                  <a:outerShdw blurRad="38100" dist="25400" dir="5400000" algn="ctr" rotWithShape="0">
                    <a:srgbClr val="6E747A">
                      <a:alpha val="43000"/>
                      <a:alpha val="43000"/>
                    </a:srgbClr>
                  </a:outerShdw>
                </a:effectLst>
                <a:latin typeface="Arial Bold" panose="020B0604020202020204" charset="0"/>
                <a:cs typeface="Arial Bold" panose="020B0604020202020204" charset="0"/>
                <a:sym typeface="+mn-ea"/>
              </a:rPr>
              <a:t>proach and Sta</a:t>
            </a:r>
            <a:r>
              <a:rPr lang="en-US" sz="489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tus</a:t>
            </a:r>
            <a:r>
              <a:rPr lang="en-US">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br>
              <a:rPr lang="en-US" sz="2445" b="1">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rPr>
            </a:br>
            <a:endParaRPr lang="en-US" sz="2445"/>
          </a:p>
        </p:txBody>
      </p:sp>
      <p:sp>
        <p:nvSpPr>
          <p:cNvPr id="6" name="Text Box 5"/>
          <p:cNvSpPr txBox="1"/>
          <p:nvPr/>
        </p:nvSpPr>
        <p:spPr>
          <a:xfrm>
            <a:off x="302895" y="1354455"/>
            <a:ext cx="11585575" cy="5384800"/>
          </a:xfrm>
          <a:prstGeom prst="rect">
            <a:avLst/>
          </a:prstGeom>
          <a:noFill/>
        </p:spPr>
        <p:txBody>
          <a:bodyPr wrap="square" rtlCol="0">
            <a:spAutoFit/>
          </a:bodyPr>
          <a:lstStyle/>
          <a:p>
            <a:pPr lvl="0">
              <a:lnSpc>
                <a:spcPct val="100000"/>
              </a:lnSpc>
              <a:buFont typeface="Wingdings" panose="05000000000000000000" charset="0"/>
              <a:buChar char=""/>
            </a:pPr>
            <a:r>
              <a:rPr lang="en-US" altLang="zh-CN" sz="3200" b="1" dirty="0">
                <a:effectLst>
                  <a:outerShdw blurRad="38100" dist="19050" dir="2700000" algn="tl" rotWithShape="0">
                    <a:schemeClr val="dk1">
                      <a:alpha val="40000"/>
                      <a:alpha val="40000"/>
                    </a:schemeClr>
                  </a:outerShdw>
                </a:effectLst>
                <a:sym typeface="+mn-ea"/>
              </a:rPr>
              <a:t>  </a:t>
            </a:r>
            <a:r>
              <a:rPr lang="en-US" altLang="zh-CN" sz="3200" dirty="0">
                <a:effectLst>
                  <a:outerShdw blurRad="38100" dist="19050" dir="2700000" algn="tl" rotWithShape="0">
                    <a:schemeClr val="dk1">
                      <a:alpha val="40000"/>
                      <a:alpha val="40000"/>
                    </a:schemeClr>
                  </a:outerShdw>
                </a:effectLst>
                <a:sym typeface="+mn-ea"/>
              </a:rPr>
              <a:t>Review County and City Plans</a:t>
            </a:r>
            <a:r>
              <a:rPr lang="en-US" altLang="zh-CN" sz="3200" dirty="0">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p>
          <a:p>
            <a:pPr lvl="1">
              <a:lnSpc>
                <a:spcPct val="100000"/>
              </a:lnSpc>
              <a:buFont typeface="Wingdings" panose="05000000000000000000" charset="0"/>
              <a:buChar char=""/>
            </a:pPr>
            <a:r>
              <a:rPr lang="en-US" altLang="zh-CN" sz="3200" dirty="0">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r>
              <a:rPr lang="en-US" altLang="zh-CN" sz="3200" dirty="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County Trans. &amp; Economic Development  Plan                	needs updated growth projections (2021)</a:t>
            </a:r>
          </a:p>
          <a:p>
            <a:pPr lvl="1">
              <a:lnSpc>
                <a:spcPct val="100000"/>
              </a:lnSpc>
              <a:buFont typeface="Wingdings" panose="05000000000000000000" charset="0"/>
              <a:buChar char=""/>
            </a:pPr>
            <a:endParaRPr lang="en-US" altLang="zh-CN" sz="1000" dirty="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endParaRPr>
          </a:p>
          <a:p>
            <a:pPr lvl="1">
              <a:lnSpc>
                <a:spcPct val="100000"/>
              </a:lnSpc>
              <a:buFont typeface="Wingdings" panose="05000000000000000000" charset="0"/>
              <a:buChar char=""/>
            </a:pPr>
            <a:r>
              <a:rPr lang="en-US" altLang="zh-CN" sz="3200" dirty="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Comprehensive Master Plan needs clarity &amp; updated        	input on a shared vision for Blanco (2020)</a:t>
            </a:r>
            <a:r>
              <a:rPr lang="en-US" altLang="zh-CN" sz="3200" dirty="0">
                <a:solidFill>
                  <a:srgbClr val="FF0000"/>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a:t>
            </a:r>
          </a:p>
          <a:p>
            <a:pPr lvl="1">
              <a:lnSpc>
                <a:spcPct val="100000"/>
              </a:lnSpc>
              <a:buFont typeface="Wingdings" panose="05000000000000000000" charset="0"/>
              <a:buChar char=""/>
            </a:pPr>
            <a:endParaRPr lang="en-US" altLang="zh-CN" sz="1400" dirty="0">
              <a:solidFill>
                <a:srgbClr val="FF0000"/>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endParaRPr>
          </a:p>
          <a:p>
            <a:pPr lvl="0">
              <a:lnSpc>
                <a:spcPct val="100000"/>
              </a:lnSpc>
              <a:buFont typeface="Wingdings" panose="05000000000000000000" charset="0"/>
              <a:buChar char=""/>
            </a:pPr>
            <a:r>
              <a:rPr lang="en-US" altLang="zh-CN" sz="3200" dirty="0">
                <a:effectLst>
                  <a:outerShdw blurRad="38100" dist="19050" dir="2700000" algn="tl" rotWithShape="0">
                    <a:schemeClr val="dk1">
                      <a:alpha val="40000"/>
                      <a:alpha val="40000"/>
                    </a:schemeClr>
                  </a:outerShdw>
                </a:effectLst>
                <a:sym typeface="+mn-ea"/>
              </a:rPr>
              <a:t>  </a:t>
            </a:r>
            <a:r>
              <a:rPr lang="en-US" altLang="zh-CN" sz="3200" dirty="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Review additional reports &amp; possible mitigation actions</a:t>
            </a:r>
            <a:endParaRPr lang="en-US" altLang="zh-CN" sz="3200" dirty="0">
              <a:effectLst>
                <a:outerShdw blurRad="38100" dist="19050" dir="2700000" algn="tl" rotWithShape="0">
                  <a:schemeClr val="dk1">
                    <a:alpha val="40000"/>
                    <a:alpha val="40000"/>
                  </a:schemeClr>
                </a:outerShdw>
              </a:effectLst>
              <a:sym typeface="+mn-ea"/>
            </a:endParaRPr>
          </a:p>
          <a:p>
            <a:pPr lvl="1">
              <a:lnSpc>
                <a:spcPct val="100000"/>
              </a:lnSpc>
              <a:buFont typeface="Wingdings" panose="05000000000000000000" charset="0"/>
              <a:buChar char=""/>
            </a:pPr>
            <a:r>
              <a:rPr lang="en-US" altLang="zh-CN" sz="3200" dirty="0">
                <a:effectLst>
                  <a:outerShdw blurRad="38100" dist="19050" dir="2700000" algn="tl" rotWithShape="0">
                    <a:schemeClr val="dk1">
                      <a:alpha val="40000"/>
                      <a:alpha val="40000"/>
                    </a:schemeClr>
                  </a:outerShdw>
                </a:effectLst>
                <a:sym typeface="+mn-ea"/>
              </a:rPr>
              <a:t> UT Transportation Planning - use of the models           	</a:t>
            </a:r>
          </a:p>
          <a:p>
            <a:pPr lvl="1">
              <a:lnSpc>
                <a:spcPct val="100000"/>
              </a:lnSpc>
              <a:buFont typeface="Wingdings" panose="05000000000000000000" charset="0"/>
              <a:buChar char=""/>
            </a:pPr>
            <a:r>
              <a:rPr lang="en-US" altLang="zh-CN" sz="3200" dirty="0">
                <a:effectLst>
                  <a:outerShdw blurRad="38100" dist="19050" dir="2700000" algn="tl" rotWithShape="0">
                    <a:schemeClr val="dk1">
                      <a:alpha val="40000"/>
                      <a:alpha val="40000"/>
                    </a:schemeClr>
                  </a:outerShdw>
                </a:effectLst>
                <a:sym typeface="+mn-ea"/>
              </a:rPr>
              <a:t> TxA&amp;M Transportation institute</a:t>
            </a:r>
          </a:p>
          <a:p>
            <a:pPr marL="1200150" lvl="2" indent="-285750">
              <a:lnSpc>
                <a:spcPct val="100000"/>
              </a:lnSpc>
              <a:buFont typeface="Arial" panose="020B0604020202020204" pitchFamily="34" charset="0"/>
              <a:buChar char="•"/>
            </a:pPr>
            <a:endParaRPr lang="en-US" altLang="zh-CN" sz="3200" b="1" dirty="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endParaRPr>
          </a:p>
          <a:p>
            <a:pPr lvl="0">
              <a:lnSpc>
                <a:spcPct val="100000"/>
              </a:lnSpc>
              <a:buFont typeface="Wingdings" panose="05000000000000000000" charset="0"/>
              <a:buChar char=""/>
            </a:pPr>
            <a:endParaRPr lang="en-US" sz="3200" b="1">
              <a:latin typeface="Arial Bold" panose="020B0604020202020204" charset="0"/>
              <a:cs typeface="Arial Bold" panose="020B0604020202020204" charset="0"/>
            </a:endParaRPr>
          </a:p>
        </p:txBody>
      </p:sp>
      <p:sp>
        <p:nvSpPr>
          <p:cNvPr id="3" name="Text Box 2"/>
          <p:cNvSpPr txBox="1"/>
          <p:nvPr/>
        </p:nvSpPr>
        <p:spPr>
          <a:xfrm>
            <a:off x="407670" y="107315"/>
            <a:ext cx="309880" cy="368300"/>
          </a:xfrm>
          <a:prstGeom prst="rect">
            <a:avLst/>
          </a:prstGeom>
          <a:noFill/>
        </p:spPr>
        <p:txBody>
          <a:bodyPr wrap="none" rtlCol="0">
            <a:spAutoFit/>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9850" y="333375"/>
            <a:ext cx="10852150" cy="649605"/>
          </a:xfrm>
        </p:spPr>
        <p:txBody>
          <a:bodyPr>
            <a:normAutofit fontScale="90000"/>
          </a:bodyPr>
          <a:lstStyle/>
          <a:p>
            <a:r>
              <a:rPr lang="en-US" sz="489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TPAC Ap</a:t>
            </a:r>
            <a:r>
              <a:rPr lang="en-US" sz="4890">
                <a:solidFill>
                  <a:srgbClr val="0B5629"/>
                </a:solidFill>
                <a:effectLst>
                  <a:outerShdw blurRad="38100" dist="25400" dir="5400000" algn="ctr" rotWithShape="0">
                    <a:srgbClr val="6E747A">
                      <a:alpha val="43000"/>
                      <a:alpha val="43000"/>
                    </a:srgbClr>
                  </a:outerShdw>
                </a:effectLst>
                <a:latin typeface="Arial Bold" panose="020B0604020202020204" charset="0"/>
                <a:cs typeface="Arial Bold" panose="020B0604020202020204" charset="0"/>
                <a:sym typeface="+mn-ea"/>
              </a:rPr>
              <a:t>proach and Sta</a:t>
            </a:r>
            <a:r>
              <a:rPr lang="en-US" sz="489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tus</a:t>
            </a:r>
            <a:r>
              <a:rPr lang="en-US">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br>
              <a:rPr lang="en-US">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br>
            <a:endParaRPr lang="en-US"/>
          </a:p>
        </p:txBody>
      </p:sp>
      <p:sp>
        <p:nvSpPr>
          <p:cNvPr id="4" name="Text Placeholder 3"/>
          <p:cNvSpPr>
            <a:spLocks noGrp="1"/>
          </p:cNvSpPr>
          <p:nvPr>
            <p:ph type="body" sz="half" idx="2"/>
          </p:nvPr>
        </p:nvSpPr>
        <p:spPr>
          <a:xfrm>
            <a:off x="490220" y="1197610"/>
            <a:ext cx="11435715" cy="5388610"/>
          </a:xfrm>
        </p:spPr>
        <p:txBody>
          <a:bodyPr>
            <a:noAutofit/>
          </a:bodyPr>
          <a:lstStyle/>
          <a:p>
            <a:pPr lvl="0">
              <a:lnSpc>
                <a:spcPct val="10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sym typeface="+mn-ea"/>
              </a:rPr>
              <a:t> Blanco specific data</a:t>
            </a:r>
            <a:endParaRPr lang="en-US" altLang="zh-CN" sz="1400">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endParaRPr>
          </a:p>
          <a:p>
            <a:pPr lvl="1">
              <a:lnSpc>
                <a:spcPct val="10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Traffic Projections - more than double by 2050;   61% is pass through traffic  </a:t>
            </a:r>
            <a:r>
              <a:rPr lang="en-US" altLang="zh-CN" sz="4400">
                <a:solidFill>
                  <a:srgbClr val="FF0000"/>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a:t>
            </a:r>
            <a:r>
              <a:rPr lang="en-US" altLang="zh-CN" sz="3200">
                <a:solidFill>
                  <a:srgbClr val="FF0000"/>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a:t>
            </a:r>
            <a:endPar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endParaRPr>
          </a:p>
          <a:p>
            <a:pPr lvl="1">
              <a:lnSpc>
                <a:spcPct val="8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Population growth projections - Tx. growth 1.8% / yr.; Blanco Co. is at 4.8% &amp; over 3% for recent years. </a:t>
            </a:r>
            <a:r>
              <a:rPr lang="en-US" altLang="zh-CN" sz="4400">
                <a:solidFill>
                  <a:srgbClr val="FF0000"/>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a:t>
            </a:r>
            <a:endParaRPr lang="en-US" altLang="zh-CN" sz="44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endParaRPr>
          </a:p>
          <a:p>
            <a:pPr lvl="1">
              <a:lnSpc>
                <a:spcPct val="8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City sales tax revenue from businesses </a:t>
            </a:r>
            <a:r>
              <a:rPr lang="en-US" altLang="zh-CN" sz="4400">
                <a:solidFill>
                  <a:srgbClr val="FF0000"/>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a:t>
            </a:r>
            <a:endParaRPr lang="en-US" altLang="zh-CN" sz="44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endParaRPr>
          </a:p>
          <a:p>
            <a:pPr lvl="1">
              <a:lnSpc>
                <a:spcPct val="10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Per capita sales for models (</a:t>
            </a:r>
            <a:r>
              <a:rPr lang="en-US" altLang="zh-CN" sz="3200" u="sng">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gathering data</a:t>
            </a: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a:t>
            </a:r>
            <a:endParaRPr lang="en-US" altLang="zh-CN" sz="3200" dirty="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endParaRPr>
          </a:p>
          <a:p>
            <a:pPr lvl="1">
              <a:lnSpc>
                <a:spcPct val="100000"/>
              </a:lnSpc>
              <a:buFont typeface="Wingdings" panose="05000000000000000000" charset="0"/>
              <a:buChar char=""/>
            </a:pPr>
            <a:r>
              <a:rPr lang="en-US" sz="3200">
                <a:latin typeface="Arial" panose="020B0604020202020204" pitchFamily="34" charset="0"/>
                <a:cs typeface="Arial" panose="020B0604020202020204" pitchFamily="34" charset="0"/>
                <a:sym typeface="+mn-ea"/>
              </a:rPr>
              <a:t>Work with Local Businesses likely to be impacted</a:t>
            </a:r>
            <a:endParaRPr lang="en-US" sz="3200">
              <a:latin typeface="Arial" panose="020B0604020202020204" pitchFamily="34" charset="0"/>
              <a:cs typeface="Arial" panose="020B0604020202020204" pitchFamily="34" charset="0"/>
            </a:endParaRPr>
          </a:p>
          <a:p>
            <a:pPr marL="0" indent="0">
              <a:buNone/>
            </a:pPr>
            <a:endParaRPr lang="en-US" sz="320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1585" y="184785"/>
            <a:ext cx="9853295" cy="760095"/>
          </a:xfrm>
        </p:spPr>
        <p:txBody>
          <a:bodyPr>
            <a:noAutofit/>
          </a:bodyPr>
          <a:lstStyle/>
          <a:p>
            <a:r>
              <a:rPr lang="en-US" sz="4400">
                <a:solidFill>
                  <a:srgbClr val="0B5629"/>
                </a:solidFill>
                <a:latin typeface="Arial Bold" panose="020B0604020202020204" charset="0"/>
                <a:cs typeface="Arial Bold" panose="020B0604020202020204" charset="0"/>
              </a:rPr>
              <a:t>TxDOT Traffic Split and Forecast</a:t>
            </a:r>
          </a:p>
        </p:txBody>
      </p:sp>
      <p:pic>
        <p:nvPicPr>
          <p:cNvPr id="5" name="Picture Placeholder 4" descr="Traffic Chart for PP - Jpeg"/>
          <p:cNvPicPr>
            <a:picLocks noGrp="1" noChangeAspect="1"/>
          </p:cNvPicPr>
          <p:nvPr>
            <p:ph type="pic" idx="1"/>
          </p:nvPr>
        </p:nvPicPr>
        <p:blipFill>
          <a:blip r:embed="rId2"/>
          <a:stretch>
            <a:fillRect/>
          </a:stretch>
        </p:blipFill>
        <p:spPr>
          <a:xfrm>
            <a:off x="371475" y="1054100"/>
            <a:ext cx="7853045" cy="5304790"/>
          </a:xfrm>
          <a:prstGeom prst="rect">
            <a:avLst/>
          </a:prstGeom>
        </p:spPr>
      </p:pic>
      <p:sp>
        <p:nvSpPr>
          <p:cNvPr id="6" name="Text Box 5"/>
          <p:cNvSpPr txBox="1"/>
          <p:nvPr/>
        </p:nvSpPr>
        <p:spPr>
          <a:xfrm>
            <a:off x="8359140" y="1188720"/>
            <a:ext cx="3754755" cy="4154170"/>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Vehicles that STOP for </a:t>
            </a:r>
            <a:r>
              <a:rPr lang="en-US" sz="2400" b="1" u="sng">
                <a:latin typeface="Arial Bold" panose="020B0604020202020204" charset="0"/>
                <a:cs typeface="Arial Bold" panose="020B0604020202020204" charset="0"/>
              </a:rPr>
              <a:t>over 5 minutes</a:t>
            </a:r>
            <a:r>
              <a:rPr lang="en-US" sz="2400" b="1">
                <a:latin typeface="Arial Bold" panose="020B0604020202020204" charset="0"/>
                <a:cs typeface="Arial Bold" panose="020B0604020202020204" charset="0"/>
              </a:rPr>
              <a:t>  </a:t>
            </a:r>
            <a:r>
              <a:rPr lang="en-US" sz="2400">
                <a:latin typeface="Arial" panose="020B0604020202020204" pitchFamily="34" charset="0"/>
                <a:cs typeface="Arial" panose="020B0604020202020204" pitchFamily="34" charset="0"/>
              </a:rPr>
              <a:t>are considered local traffic</a:t>
            </a:r>
            <a:endParaRPr lang="en-US" sz="2400" b="1">
              <a:latin typeface="Arial Bold" panose="020B0604020202020204" charset="0"/>
              <a:cs typeface="Arial Bold" panose="020B0604020202020204" charset="0"/>
            </a:endParaRPr>
          </a:p>
          <a:p>
            <a:pPr indent="0">
              <a:buFont typeface="Arial" panose="020B0604020202020204" pitchFamily="34" charset="0"/>
              <a:buNone/>
            </a:pPr>
            <a:endParaRPr lang="en-US" sz="2400"/>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61% of current traffic is pass through traffic</a:t>
            </a:r>
          </a:p>
          <a:p>
            <a:pPr marL="342900" indent="-342900">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Truck traffic currently averages 6% ADV; Varies daily from 2% to 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pic>
        <p:nvPicPr>
          <p:cNvPr id="3" name="Picture 2" descr="Pop Growth Chart for PP"/>
          <p:cNvPicPr>
            <a:picLocks noChangeAspect="1"/>
          </p:cNvPicPr>
          <p:nvPr/>
        </p:nvPicPr>
        <p:blipFill>
          <a:blip r:embed="rId3"/>
          <a:stretch>
            <a:fillRect/>
          </a:stretch>
        </p:blipFill>
        <p:spPr>
          <a:xfrm>
            <a:off x="184785" y="852805"/>
            <a:ext cx="6911975" cy="5751195"/>
          </a:xfrm>
          <a:prstGeom prst="rect">
            <a:avLst/>
          </a:prstGeom>
        </p:spPr>
      </p:pic>
      <p:sp>
        <p:nvSpPr>
          <p:cNvPr id="4" name="Text Box 3"/>
          <p:cNvSpPr txBox="1"/>
          <p:nvPr/>
        </p:nvSpPr>
        <p:spPr>
          <a:xfrm>
            <a:off x="1831975" y="125095"/>
            <a:ext cx="8870315" cy="614045"/>
          </a:xfrm>
          <a:prstGeom prst="rect">
            <a:avLst/>
          </a:prstGeom>
          <a:noFill/>
        </p:spPr>
        <p:txBody>
          <a:bodyPr wrap="square" rtlCol="0">
            <a:spAutoFit/>
          </a:bodyPr>
          <a:lstStyle/>
          <a:p>
            <a:r>
              <a:rPr lang="en-US" sz="3400" b="1">
                <a:solidFill>
                  <a:srgbClr val="0B5629"/>
                </a:solidFill>
                <a:latin typeface="Arial Bold" panose="020B0604020202020204" charset="0"/>
                <a:cs typeface="Arial Bold" panose="020B0604020202020204" charset="0"/>
              </a:rPr>
              <a:t>US Census Data and Growth Projections</a:t>
            </a:r>
          </a:p>
        </p:txBody>
      </p:sp>
      <p:sp>
        <p:nvSpPr>
          <p:cNvPr id="5" name="Text Box 4"/>
          <p:cNvSpPr txBox="1"/>
          <p:nvPr/>
        </p:nvSpPr>
        <p:spPr>
          <a:xfrm>
            <a:off x="7222490" y="1112520"/>
            <a:ext cx="4886960" cy="5231130"/>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Texas’ annual growth rate is 1.55%; projected 1.8% through 2050 </a:t>
            </a:r>
          </a:p>
          <a:p>
            <a:pPr marL="285750" indent="-285750">
              <a:lnSpc>
                <a:spcPct val="100000"/>
              </a:lnSpc>
              <a:buFont typeface="Arial" panose="020B0604020202020204" pitchFamily="34" charset="0"/>
              <a:buChar char="•"/>
            </a:pPr>
            <a:endParaRPr lang="en-US" sz="1400"/>
          </a:p>
          <a:p>
            <a:pPr marL="285750" indent="-28575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Blanco Co. current growth is 4.88%; (4.55% - 2021 -current)</a:t>
            </a:r>
          </a:p>
          <a:p>
            <a:pPr marL="342900" indent="-342900">
              <a:lnSpc>
                <a:spcPct val="100000"/>
              </a:lnSpc>
              <a:buFont typeface="Arial" panose="020B0604020202020204" pitchFamily="34" charset="0"/>
              <a:buChar char="•"/>
            </a:pPr>
            <a:endParaRPr lang="en-US" sz="1400">
              <a:latin typeface="Arial Bold" panose="020B0604020202020204" charset="0"/>
              <a:cs typeface="Arial Bold" panose="020B0604020202020204" charset="0"/>
            </a:endParaRP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2024 Blanco Co. population  is 13,685 </a:t>
            </a:r>
          </a:p>
          <a:p>
            <a:pPr>
              <a:lnSpc>
                <a:spcPct val="100000"/>
              </a:lnSpc>
            </a:pPr>
            <a:endParaRPr lang="en-US" sz="1400">
              <a:latin typeface="Arial Bold" panose="020B0604020202020204" charset="0"/>
              <a:cs typeface="Arial Bold" panose="020B0604020202020204" charset="0"/>
            </a:endParaRPr>
          </a:p>
          <a:p>
            <a:pPr marL="285750" indent="-28575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City growth rate is 4.85% </a:t>
            </a:r>
          </a:p>
          <a:p>
            <a:pPr>
              <a:lnSpc>
                <a:spcPct val="100000"/>
              </a:lnSpc>
            </a:pPr>
            <a:endParaRPr lang="en-US" sz="1400">
              <a:latin typeface="Arial Bold" panose="020B0604020202020204" charset="0"/>
              <a:cs typeface="Arial Bold" panose="020B0604020202020204" charset="0"/>
            </a:endParaRPr>
          </a:p>
          <a:p>
            <a:pPr marL="285750" indent="-28575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City  population is 2,075</a:t>
            </a:r>
            <a:r>
              <a:rPr lang="en-US" sz="2400">
                <a:latin typeface="Arial Bold" panose="020B0604020202020204" charset="0"/>
                <a:cs typeface="Arial Bold" panose="020B0604020202020204" charset="0"/>
              </a:rPr>
              <a:t> </a:t>
            </a:r>
          </a:p>
          <a:p>
            <a:pPr indent="0">
              <a:lnSpc>
                <a:spcPct val="100000"/>
              </a:lnSpc>
              <a:buFont typeface="Arial" panose="020B0604020202020204" pitchFamily="34" charset="0"/>
              <a:buNone/>
            </a:pPr>
            <a:endParaRPr lang="en-US" sz="1400">
              <a:latin typeface="Arial Bold" panose="020B0604020202020204" charset="0"/>
              <a:cs typeface="Arial Bold" panose="020B0604020202020204" charset="0"/>
            </a:endParaRPr>
          </a:p>
          <a:p>
            <a:pPr marL="285750" indent="-28575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I-35 corridor is projected to grow by 3.1 million by 2050</a:t>
            </a:r>
            <a:r>
              <a:rPr lang="en-US" sz="2400">
                <a:latin typeface="Arial Bold" panose="020B0604020202020204" charset="0"/>
                <a:cs typeface="Arial Bold" panose="020B0604020202020204" charset="0"/>
              </a:rPr>
              <a:t> </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5820" y="243205"/>
            <a:ext cx="11021695" cy="730250"/>
          </a:xfrm>
        </p:spPr>
        <p:txBody>
          <a:bodyPr>
            <a:normAutofit fontScale="90000"/>
          </a:bodyPr>
          <a:lstStyle/>
          <a:p>
            <a:r>
              <a:rPr lang="en-US" sz="4445">
                <a:solidFill>
                  <a:srgbClr val="0B5629"/>
                </a:solidFill>
                <a:latin typeface="Arial Bold" panose="020B0604020202020204" charset="0"/>
                <a:cs typeface="Arial Bold" panose="020B0604020202020204" charset="0"/>
              </a:rPr>
              <a:t>Potential Loss of Local Sales Revenue</a:t>
            </a:r>
            <a:r>
              <a:rPr lang="en-US" sz="4445">
                <a:latin typeface="Arial Bold" panose="020B0604020202020204" charset="0"/>
                <a:cs typeface="Arial Bold" panose="020B0604020202020204" charset="0"/>
              </a:rPr>
              <a:t> </a:t>
            </a:r>
          </a:p>
        </p:txBody>
      </p:sp>
      <p:sp>
        <p:nvSpPr>
          <p:cNvPr id="6" name="Text Box 5"/>
          <p:cNvSpPr txBox="1"/>
          <p:nvPr/>
        </p:nvSpPr>
        <p:spPr>
          <a:xfrm>
            <a:off x="180340" y="1094105"/>
            <a:ext cx="11356975" cy="6369685"/>
          </a:xfrm>
          <a:prstGeom prst="rect">
            <a:avLst/>
          </a:prstGeom>
          <a:noFill/>
        </p:spPr>
        <p:txBody>
          <a:bodyPr wrap="square" rtlCol="0">
            <a:spAutoFit/>
          </a:bodyPr>
          <a:lstStyle/>
          <a:p>
            <a:pPr marL="285750" indent="-285750">
              <a:buFont typeface="Arial" panose="020B0604020202020204" pitchFamily="34" charset="0"/>
              <a:buChar char="•"/>
            </a:pPr>
            <a:r>
              <a:rPr lang="en-US" sz="3200" b="1">
                <a:latin typeface="Arial Bold" panose="020B0604020202020204" charset="0"/>
                <a:cs typeface="Arial Bold" panose="020B0604020202020204" charset="0"/>
              </a:rPr>
              <a:t>Models </a:t>
            </a:r>
            <a:r>
              <a:rPr lang="en-US" sz="3200" b="1" u="sng">
                <a:latin typeface="Arial Bold" panose="020B0604020202020204" charset="0"/>
                <a:cs typeface="Arial Bold" panose="020B0604020202020204" charset="0"/>
              </a:rPr>
              <a:t>estimate</a:t>
            </a:r>
            <a:r>
              <a:rPr lang="en-US" sz="3200" b="1">
                <a:latin typeface="Arial Bold" panose="020B0604020202020204" charset="0"/>
                <a:cs typeface="Arial Bold" panose="020B0604020202020204" charset="0"/>
              </a:rPr>
              <a:t> sales drop in </a:t>
            </a:r>
            <a:r>
              <a:rPr lang="en-US" sz="3200" b="1" u="sng">
                <a:latin typeface="Arial Bold" panose="020B0604020202020204" charset="0"/>
                <a:cs typeface="Arial Bold" panose="020B0604020202020204" charset="0"/>
              </a:rPr>
              <a:t>highway oriented</a:t>
            </a:r>
            <a:r>
              <a:rPr lang="en-US" sz="3200" b="1">
                <a:latin typeface="Arial Bold" panose="020B0604020202020204" charset="0"/>
                <a:cs typeface="Arial Bold" panose="020B0604020202020204" charset="0"/>
              </a:rPr>
              <a:t>  Retail and Food Sectors</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Gas stations / convenience stores may experience a sales loss of </a:t>
            </a:r>
            <a:r>
              <a:rPr lang="en-US" sz="2400" u="sng">
                <a:latin typeface="Arial" panose="020B0604020202020204" pitchFamily="34" charset="0"/>
                <a:cs typeface="Arial" panose="020B0604020202020204" pitchFamily="34" charset="0"/>
              </a:rPr>
              <a:t>up to</a:t>
            </a:r>
            <a:r>
              <a:rPr lang="en-US" sz="2400">
                <a:latin typeface="Arial" panose="020B0604020202020204" pitchFamily="34" charset="0"/>
                <a:cs typeface="Arial" panose="020B0604020202020204" pitchFamily="34" charset="0"/>
              </a:rPr>
              <a:t>15%</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Restaurant sales may experience a 10% -15% loss in sales</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Only businesses dependent on pass through traffic should expect this </a:t>
            </a:r>
          </a:p>
          <a:p>
            <a:pPr lvl="1" indent="0">
              <a:buFont typeface="Arial" panose="020B0604020202020204" pitchFamily="34" charset="0"/>
              <a:buNone/>
            </a:pPr>
            <a:r>
              <a:rPr lang="en-US" sz="2400">
                <a:latin typeface="Arial" panose="020B0604020202020204" pitchFamily="34" charset="0"/>
                <a:cs typeface="Arial" panose="020B0604020202020204" pitchFamily="34" charset="0"/>
              </a:rPr>
              <a:t>    level of lost sales</a:t>
            </a:r>
          </a:p>
          <a:p>
            <a:pPr marL="285750" indent="-285750">
              <a:buFont typeface="Arial" panose="020B0604020202020204" pitchFamily="34" charset="0"/>
              <a:buChar char="•"/>
            </a:pPr>
            <a:endParaRPr lang="en-US" sz="800"/>
          </a:p>
          <a:p>
            <a:pPr marL="285750" indent="-285750">
              <a:buFont typeface="Arial" panose="020B0604020202020204" pitchFamily="34" charset="0"/>
              <a:buChar char="•"/>
            </a:pPr>
            <a:r>
              <a:rPr lang="en-US" sz="3200" b="1">
                <a:latin typeface="Arial Bold" panose="020B0604020202020204" charset="0"/>
                <a:cs typeface="Arial Bold" panose="020B0604020202020204" charset="0"/>
              </a:rPr>
              <a:t>These estimates are averages and are generic </a:t>
            </a:r>
          </a:p>
          <a:p>
            <a:pPr marL="742950" lvl="1" indent="-285750">
              <a:buFont typeface="Arial" panose="020B0604020202020204" pitchFamily="34" charset="0"/>
              <a:buChar char="•"/>
            </a:pPr>
            <a:r>
              <a:rPr lang="en-US" sz="2400" u="sng">
                <a:latin typeface="Arial" panose="020B0604020202020204" pitchFamily="34" charset="0"/>
                <a:cs typeface="Arial" panose="020B0604020202020204" pitchFamily="34" charset="0"/>
              </a:rPr>
              <a:t>Must be updated using Blanco source data</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Business input is necessary to validate</a:t>
            </a:r>
          </a:p>
          <a:p>
            <a:pPr marL="742950" lvl="1" indent="-285750">
              <a:buFont typeface="Arial" panose="020B0604020202020204" pitchFamily="34" charset="0"/>
              <a:buChar char="•"/>
            </a:pPr>
            <a:endParaRPr lang="en-US" sz="800" b="1">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3200" b="1">
                <a:latin typeface="Arial Bold" panose="020B0604020202020204" charset="0"/>
                <a:cs typeface="Arial Bold" panose="020B0604020202020204" charset="0"/>
              </a:rPr>
              <a:t>Population growth will partially offset lost sales</a:t>
            </a:r>
            <a:r>
              <a:rPr lang="en-US" sz="2400" b="1">
                <a:latin typeface="Arial Bold" panose="020B0604020202020204" charset="0"/>
                <a:cs typeface="Arial Bold" panose="020B0604020202020204" charset="0"/>
              </a:rPr>
              <a:t> </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Population is the most important component of local business</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More residents generate more sales</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7" name="Text Box 6"/>
          <p:cNvSpPr txBox="1"/>
          <p:nvPr/>
        </p:nvSpPr>
        <p:spPr>
          <a:xfrm>
            <a:off x="5434965" y="403225"/>
            <a:ext cx="6757670" cy="5600700"/>
          </a:xfrm>
          <a:prstGeom prst="rect">
            <a:avLst/>
          </a:prstGeom>
          <a:noFill/>
        </p:spPr>
        <p:txBody>
          <a:bodyPr wrap="square" rtlCol="0">
            <a:spAutoFit/>
          </a:bodyPr>
          <a:lstStyle/>
          <a:p>
            <a:pPr marL="285750" indent="-285750" algn="l">
              <a:buFont typeface="Arial" panose="020B0604020202020204" pitchFamily="34" charset="0"/>
              <a:buChar char="•"/>
            </a:pPr>
            <a:r>
              <a:rPr lang="en-US" sz="3200">
                <a:latin typeface="Arial" panose="020B0604020202020204" pitchFamily="34" charset="0"/>
                <a:cs typeface="Arial" panose="020B0604020202020204" pitchFamily="34" charset="0"/>
                <a:sym typeface="+mn-ea"/>
              </a:rPr>
              <a:t>14 industry sectors contribute to sales tax revenue</a:t>
            </a:r>
          </a:p>
          <a:p>
            <a:pPr marL="285750" indent="-285750" algn="l">
              <a:buFont typeface="Arial" panose="020B0604020202020204" pitchFamily="34" charset="0"/>
              <a:buChar char="•"/>
            </a:pPr>
            <a:endParaRPr lang="en-US" sz="1400">
              <a:latin typeface="Arial" panose="020B0604020202020204" pitchFamily="34" charset="0"/>
              <a:cs typeface="Arial" panose="020B0604020202020204" pitchFamily="34" charset="0"/>
              <a:sym typeface="+mn-ea"/>
            </a:endParaRPr>
          </a:p>
          <a:p>
            <a:pPr marL="285750" indent="-285750" algn="l">
              <a:buFont typeface="Arial" panose="020B0604020202020204" pitchFamily="34" charset="0"/>
              <a:buChar char="•"/>
            </a:pPr>
            <a:r>
              <a:rPr lang="en-US" sz="3200" b="1">
                <a:latin typeface="Arial Bold" panose="020B0604020202020204" charset="0"/>
                <a:cs typeface="Arial Bold" panose="020B0604020202020204" charset="0"/>
                <a:sym typeface="+mn-ea"/>
              </a:rPr>
              <a:t>Retail &amp; Food Service</a:t>
            </a:r>
            <a:r>
              <a:rPr lang="en-US" sz="3200">
                <a:latin typeface="Arial" panose="020B0604020202020204" pitchFamily="34" charset="0"/>
                <a:cs typeface="Arial" panose="020B0604020202020204" pitchFamily="34" charset="0"/>
                <a:sym typeface="+mn-ea"/>
              </a:rPr>
              <a:t> contain businesses that will be impacted by lost traffic</a:t>
            </a:r>
          </a:p>
          <a:p>
            <a:pPr marL="285750" indent="-285750" algn="l">
              <a:buFont typeface="Arial" panose="020B0604020202020204" pitchFamily="34" charset="0"/>
              <a:buChar char="•"/>
            </a:pPr>
            <a:endParaRPr lang="en-US" sz="1400">
              <a:latin typeface="Arial" panose="020B0604020202020204" pitchFamily="34" charset="0"/>
              <a:cs typeface="Arial" panose="020B0604020202020204" pitchFamily="34" charset="0"/>
              <a:sym typeface="+mn-ea"/>
            </a:endParaRPr>
          </a:p>
          <a:p>
            <a:pPr marL="285750" indent="-285750" algn="l">
              <a:buFont typeface="Arial" panose="020B0604020202020204" pitchFamily="34" charset="0"/>
              <a:buChar char="•"/>
            </a:pPr>
            <a:r>
              <a:rPr lang="en-US" sz="3200">
                <a:latin typeface="Arial" panose="020B0604020202020204" pitchFamily="34" charset="0"/>
                <a:cs typeface="Arial" panose="020B0604020202020204" pitchFamily="34" charset="0"/>
                <a:sym typeface="+mn-ea"/>
              </a:rPr>
              <a:t>City sales tax revenue will drop 2.4% - 6.9% with relief route</a:t>
            </a:r>
          </a:p>
          <a:p>
            <a:pPr indent="0" algn="l">
              <a:buFont typeface="Arial" panose="020B0604020202020204" pitchFamily="34" charset="0"/>
              <a:buNone/>
            </a:pPr>
            <a:r>
              <a:rPr lang="en-US" sz="1400">
                <a:latin typeface="Arial" panose="020B0604020202020204" pitchFamily="34" charset="0"/>
                <a:cs typeface="Arial" panose="020B0604020202020204" pitchFamily="34" charset="0"/>
                <a:sym typeface="+mn-ea"/>
              </a:rPr>
              <a:t>       	</a:t>
            </a:r>
            <a:r>
              <a:rPr lang="en-US" sz="3200" b="1">
                <a:solidFill>
                  <a:srgbClr val="FF0000"/>
                </a:solidFill>
                <a:latin typeface="Arial Bold" panose="020B0604020202020204" charset="0"/>
                <a:cs typeface="Arial Bold" panose="020B0604020202020204" charset="0"/>
                <a:sym typeface="+mn-ea"/>
              </a:rPr>
              <a:t>($33,065 - $93,633)</a:t>
            </a:r>
            <a:endParaRPr lang="en-US" sz="3200">
              <a:latin typeface="Arial" panose="020B0604020202020204" pitchFamily="34" charset="0"/>
              <a:cs typeface="Arial" panose="020B0604020202020204" pitchFamily="34" charset="0"/>
              <a:sym typeface="+mn-ea"/>
            </a:endParaRPr>
          </a:p>
          <a:p>
            <a:pPr indent="0" algn="l">
              <a:buFont typeface="Arial" panose="020B0604020202020204" pitchFamily="34" charset="0"/>
              <a:buNone/>
            </a:pPr>
            <a:endParaRPr lang="en-US" sz="1000">
              <a:latin typeface="Arial" panose="020B0604020202020204" pitchFamily="34" charset="0"/>
              <a:cs typeface="Arial" panose="020B0604020202020204" pitchFamily="34" charset="0"/>
              <a:sym typeface="+mn-ea"/>
            </a:endParaRPr>
          </a:p>
          <a:p>
            <a:pPr marL="285750" indent="-285750" algn="l">
              <a:buFont typeface="Arial" panose="020B0604020202020204" pitchFamily="34" charset="0"/>
              <a:buChar char="•"/>
            </a:pPr>
            <a:r>
              <a:rPr lang="en-US" sz="3200">
                <a:latin typeface="Arial" panose="020B0604020202020204" pitchFamily="34" charset="0"/>
                <a:cs typeface="Arial" panose="020B0604020202020204" pitchFamily="34" charset="0"/>
                <a:sym typeface="+mn-ea"/>
              </a:rPr>
              <a:t>Other businesses will see negligable lost business  </a:t>
            </a:r>
            <a:endParaRPr lang="en-US" sz="3200">
              <a:latin typeface="Arial" panose="020B0604020202020204" pitchFamily="34" charset="0"/>
              <a:cs typeface="Arial" panose="020B0604020202020204" pitchFamily="34" charset="0"/>
            </a:endParaRPr>
          </a:p>
        </p:txBody>
      </p:sp>
      <p:pic>
        <p:nvPicPr>
          <p:cNvPr id="3" name="Picture Placeholder 2" descr="Blanco Sales Tax Revenue  by Catagory - Chart_00"/>
          <p:cNvPicPr>
            <a:picLocks noGrp="1" noChangeAspect="1"/>
          </p:cNvPicPr>
          <p:nvPr>
            <p:ph type="pic" idx="1"/>
          </p:nvPr>
        </p:nvPicPr>
        <p:blipFill>
          <a:blip r:embed="rId2"/>
          <a:stretch>
            <a:fillRect/>
          </a:stretch>
        </p:blipFill>
        <p:spPr>
          <a:xfrm>
            <a:off x="204470" y="0"/>
            <a:ext cx="5230495"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655" y="468630"/>
            <a:ext cx="4788535" cy="749935"/>
          </a:xfrm>
        </p:spPr>
        <p:txBody>
          <a:bodyPr>
            <a:normAutofit fontScale="90000"/>
          </a:bodyPr>
          <a:lstStyle/>
          <a:p>
            <a:r>
              <a:rPr lang="en-US" sz="4445">
                <a:solidFill>
                  <a:srgbClr val="0B5629"/>
                </a:solidFill>
              </a:rPr>
              <a:t>Food Sector Tax</a:t>
            </a:r>
          </a:p>
        </p:txBody>
      </p:sp>
      <p:sp>
        <p:nvSpPr>
          <p:cNvPr id="6" name="Text Box 5"/>
          <p:cNvSpPr txBox="1"/>
          <p:nvPr/>
        </p:nvSpPr>
        <p:spPr>
          <a:xfrm>
            <a:off x="201295" y="1383030"/>
            <a:ext cx="4575175" cy="2861310"/>
          </a:xfrm>
          <a:prstGeom prst="rect">
            <a:avLst/>
          </a:prstGeom>
          <a:noFill/>
        </p:spPr>
        <p:txBody>
          <a:bodyPr wrap="square" rtlCol="0">
            <a:spAutoFit/>
          </a:bodyPr>
          <a:lstStyle/>
          <a:p>
            <a:pPr marL="457200" indent="-457200">
              <a:buFont typeface="Arial" panose="020B0604020202020204" pitchFamily="34" charset="0"/>
              <a:buChar char="•"/>
            </a:pPr>
            <a:r>
              <a:rPr lang="en-US" sz="3200">
                <a:latin typeface="Arial" panose="020B0604020202020204" pitchFamily="34" charset="0"/>
                <a:cs typeface="Arial" panose="020B0604020202020204" pitchFamily="34" charset="0"/>
              </a:rPr>
              <a:t>Sales Tax Revenue &amp; projected loss from Food Sector</a:t>
            </a:r>
          </a:p>
          <a:p>
            <a:pPr marL="457200" indent="-457200">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a:latin typeface="Arial" panose="020B0604020202020204" pitchFamily="34" charset="0"/>
                <a:cs typeface="Arial" panose="020B0604020202020204" pitchFamily="34" charset="0"/>
              </a:rPr>
              <a:t>Max. loss - $39,243</a:t>
            </a:r>
          </a:p>
          <a:p>
            <a:pPr marL="457200" indent="-457200">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a:latin typeface="Arial" panose="020B0604020202020204" pitchFamily="34" charset="0"/>
                <a:cs typeface="Arial" panose="020B0604020202020204" pitchFamily="34" charset="0"/>
              </a:rPr>
              <a:t>Min. loss - $10,123</a:t>
            </a:r>
          </a:p>
        </p:txBody>
      </p:sp>
      <p:pic>
        <p:nvPicPr>
          <p:cNvPr id="16" name="Picture Placeholder 15" descr="Blanco Sales Tax Revenue  by Catagory - Chart_Page_2"/>
          <p:cNvPicPr>
            <a:picLocks noGrp="1" noChangeAspect="1"/>
          </p:cNvPicPr>
          <p:nvPr>
            <p:ph type="pic" idx="1"/>
          </p:nvPr>
        </p:nvPicPr>
        <p:blipFill>
          <a:blip r:embed="rId2"/>
          <a:stretch>
            <a:fillRect/>
          </a:stretch>
        </p:blipFill>
        <p:spPr>
          <a:xfrm>
            <a:off x="5948045" y="0"/>
            <a:ext cx="5207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505" y="443230"/>
            <a:ext cx="5537835" cy="1315720"/>
          </a:xfrm>
        </p:spPr>
        <p:txBody>
          <a:bodyPr>
            <a:normAutofit fontScale="90000"/>
          </a:bodyPr>
          <a:lstStyle/>
          <a:p>
            <a:pPr algn="ctr"/>
            <a:r>
              <a:rPr lang="en-US" sz="4445">
                <a:solidFill>
                  <a:srgbClr val="0B5629"/>
                </a:solidFill>
              </a:rPr>
              <a:t>Gas &amp; Convenience Store Tax</a:t>
            </a:r>
            <a:br>
              <a:rPr lang="en-US" sz="4445"/>
            </a:br>
            <a:endParaRPr lang="en-US" sz="4445"/>
          </a:p>
        </p:txBody>
      </p:sp>
      <p:sp>
        <p:nvSpPr>
          <p:cNvPr id="6" name="Text Box 5"/>
          <p:cNvSpPr txBox="1"/>
          <p:nvPr/>
        </p:nvSpPr>
        <p:spPr>
          <a:xfrm>
            <a:off x="103505" y="2192655"/>
            <a:ext cx="5538470" cy="4338320"/>
          </a:xfrm>
          <a:prstGeom prst="rect">
            <a:avLst/>
          </a:prstGeom>
          <a:noFill/>
        </p:spPr>
        <p:txBody>
          <a:bodyPr wrap="square" rtlCol="0">
            <a:spAutoFit/>
          </a:bodyPr>
          <a:lstStyle/>
          <a:p>
            <a:pPr marL="571500" indent="-571500" algn="l">
              <a:buFont typeface="Arial" panose="020B0604020202020204" pitchFamily="34" charset="0"/>
              <a:buChar char="•"/>
            </a:pPr>
            <a:r>
              <a:rPr lang="en-US" sz="3200">
                <a:latin typeface="Arial" panose="020B0604020202020204" pitchFamily="34" charset="0"/>
                <a:cs typeface="Arial" panose="020B0604020202020204" pitchFamily="34" charset="0"/>
                <a:sym typeface="+mn-ea"/>
              </a:rPr>
              <a:t>Sales Tax Revenue &amp; projected loss from the Retail Sector </a:t>
            </a:r>
            <a:endParaRPr lang="en-US" sz="3200" b="1">
              <a:latin typeface="Arial Bold" panose="020B0604020202020204" charset="0"/>
              <a:cs typeface="Arial Bold" panose="020B0604020202020204" charset="0"/>
              <a:sym typeface="+mn-ea"/>
            </a:endParaRPr>
          </a:p>
          <a:p>
            <a:pPr marL="571500" indent="-571500" algn="l">
              <a:buFont typeface="Arial" panose="020B0604020202020204" pitchFamily="34" charset="0"/>
              <a:buChar char="•"/>
            </a:pPr>
            <a:endParaRPr lang="en-US" sz="1000" b="1"/>
          </a:p>
          <a:p>
            <a:pPr marL="571500" indent="-571500" algn="l">
              <a:buFont typeface="Arial" panose="020B0604020202020204" pitchFamily="34" charset="0"/>
              <a:buChar char="•"/>
            </a:pPr>
            <a:r>
              <a:rPr lang="en-US" sz="3200">
                <a:latin typeface="Arial" panose="020B0604020202020204" pitchFamily="34" charset="0"/>
                <a:cs typeface="Arial" panose="020B0604020202020204" pitchFamily="34" charset="0"/>
              </a:rPr>
              <a:t>Max. loss - $54,390</a:t>
            </a:r>
            <a:endParaRPr lang="en-US" sz="3200" b="1">
              <a:latin typeface="Arial Bold" panose="020B0604020202020204" charset="0"/>
              <a:cs typeface="Arial Bold" panose="020B0604020202020204" charset="0"/>
            </a:endParaRPr>
          </a:p>
          <a:p>
            <a:pPr marL="571500" indent="-571500" algn="l">
              <a:buFont typeface="Arial" panose="020B0604020202020204" pitchFamily="34" charset="0"/>
              <a:buChar char="•"/>
            </a:pPr>
            <a:endParaRPr lang="en-US" sz="1000" b="1">
              <a:latin typeface="Arial Bold" panose="020B0604020202020204" charset="0"/>
              <a:cs typeface="Arial Bold" panose="020B0604020202020204" charset="0"/>
            </a:endParaRPr>
          </a:p>
          <a:p>
            <a:pPr marL="571500" indent="-571500" algn="l">
              <a:buFont typeface="Arial" panose="020B0604020202020204" pitchFamily="34" charset="0"/>
              <a:buChar char="•"/>
            </a:pPr>
            <a:r>
              <a:rPr lang="en-US" sz="3200">
                <a:latin typeface="Arial" panose="020B0604020202020204" pitchFamily="34" charset="0"/>
                <a:cs typeface="Arial" panose="020B0604020202020204" pitchFamily="34" charset="0"/>
              </a:rPr>
              <a:t>Min. loss - $22,942</a:t>
            </a:r>
          </a:p>
          <a:p>
            <a:pPr marL="571500" indent="-571500" algn="l">
              <a:buFont typeface="Arial" panose="020B0604020202020204" pitchFamily="34" charset="0"/>
              <a:buChar char="•"/>
            </a:pPr>
            <a:endParaRPr lang="en-US" sz="3200">
              <a:latin typeface="Arial" panose="020B0604020202020204" pitchFamily="34" charset="0"/>
              <a:cs typeface="Arial" panose="020B0604020202020204" pitchFamily="34" charset="0"/>
            </a:endParaRPr>
          </a:p>
          <a:p>
            <a:pPr indent="0" algn="ctr">
              <a:buNone/>
            </a:pPr>
            <a:r>
              <a:rPr lang="en-US" sz="2800" b="1" u="sng">
                <a:solidFill>
                  <a:srgbClr val="FF0000"/>
                </a:solidFill>
                <a:latin typeface="Arial Bold" panose="020B0604020202020204" charset="0"/>
                <a:cs typeface="Arial Bold" panose="020B0604020202020204" charset="0"/>
              </a:rPr>
              <a:t>TOTAL</a:t>
            </a:r>
            <a:r>
              <a:rPr lang="en-US" sz="2800" b="1">
                <a:solidFill>
                  <a:srgbClr val="FF0000"/>
                </a:solidFill>
                <a:latin typeface="Arial Bold" panose="020B0604020202020204" charset="0"/>
                <a:cs typeface="Arial Bold" panose="020B0604020202020204" charset="0"/>
              </a:rPr>
              <a:t> TAX LOSS RANGE </a:t>
            </a:r>
            <a:r>
              <a:rPr lang="en-US" sz="3200">
                <a:solidFill>
                  <a:srgbClr val="FF0000"/>
                </a:solidFill>
                <a:latin typeface="Arial" panose="020B0604020202020204" pitchFamily="34" charset="0"/>
                <a:cs typeface="Arial" panose="020B0604020202020204" pitchFamily="34" charset="0"/>
              </a:rPr>
              <a:t>=     (</a:t>
            </a:r>
            <a:r>
              <a:rPr lang="en-US" sz="3200" b="1">
                <a:solidFill>
                  <a:srgbClr val="FF0000"/>
                </a:solidFill>
                <a:latin typeface="Arial Bold" panose="020B0604020202020204" charset="0"/>
                <a:cs typeface="Arial Bold" panose="020B0604020202020204" charset="0"/>
                <a:sym typeface="+mn-ea"/>
              </a:rPr>
              <a:t>$33,065 to $93,633)</a:t>
            </a:r>
          </a:p>
        </p:txBody>
      </p:sp>
      <p:pic>
        <p:nvPicPr>
          <p:cNvPr id="4" name="Picture Placeholder 3" descr="Blanco Sales Tax Revenue  by Catagory - Chart_Page_3"/>
          <p:cNvPicPr>
            <a:picLocks noGrp="1" noChangeAspect="1"/>
          </p:cNvPicPr>
          <p:nvPr>
            <p:ph type="pic" idx="1"/>
          </p:nvPr>
        </p:nvPicPr>
        <p:blipFill>
          <a:blip r:embed="rId2"/>
          <a:stretch>
            <a:fillRect/>
          </a:stretch>
        </p:blipFill>
        <p:spPr>
          <a:xfrm>
            <a:off x="5746750" y="0"/>
            <a:ext cx="5304155" cy="68643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7" name="4"/>
          <p:cNvSpPr txBox="1"/>
          <p:nvPr>
            <p:custDataLst>
              <p:tags r:id="rId2"/>
            </p:custDataLst>
          </p:nvPr>
        </p:nvSpPr>
        <p:spPr>
          <a:xfrm>
            <a:off x="1271905" y="2714625"/>
            <a:ext cx="713740" cy="692150"/>
          </a:xfrm>
          <a:prstGeom prst="rect">
            <a:avLst/>
          </a:prstGeom>
          <a:noFill/>
        </p:spPr>
        <p:txBody>
          <a:bodyPr wrap="square"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600" b="1" i="0" u="none" strike="noStrike" kern="0" cap="none" spc="0" normalizeH="0" noProof="0">
              <a:solidFill>
                <a:schemeClr val="tx1"/>
              </a:solidFill>
              <a:effectLst>
                <a:outerShdw blurRad="38100" dist="19050" dir="2700000" algn="tl" rotWithShape="0">
                  <a:schemeClr val="dk1">
                    <a:alpha val="40000"/>
                    <a:alpha val="40000"/>
                  </a:schemeClr>
                </a:outerShdw>
              </a:effectLst>
              <a:uLnTx/>
              <a:uFillTx/>
              <a:latin typeface="Arial Bold" panose="020B0604020202020204" charset="0"/>
              <a:ea typeface="Microsoft YaHei" panose="020B0503020204020204" pitchFamily="34" charset="-122"/>
              <a:cs typeface="Arial Bold" panose="020B0604020202020204" charset="0"/>
            </a:endParaRPr>
          </a:p>
        </p:txBody>
      </p:sp>
      <p:sp>
        <p:nvSpPr>
          <p:cNvPr id="6" name="文本框 5"/>
          <p:cNvSpPr txBox="1"/>
          <p:nvPr>
            <p:custDataLst>
              <p:tags r:id="rId3"/>
            </p:custDataLst>
          </p:nvPr>
        </p:nvSpPr>
        <p:spPr>
          <a:xfrm>
            <a:off x="1985645" y="1644650"/>
            <a:ext cx="9371330" cy="4036060"/>
          </a:xfrm>
          <a:prstGeom prst="rect">
            <a:avLst/>
          </a:prstGeom>
          <a:noFill/>
        </p:spPr>
        <p:txBody>
          <a:bodyPr wrap="square" rtlCol="0" anchor="ctr" anchorCtr="0">
            <a:noAutofit/>
            <a:scene3d>
              <a:camera prst="orthographicFront"/>
              <a:lightRig rig="threePt" dir="t"/>
            </a:scene3d>
          </a:bodyPr>
          <a:lstStyle/>
          <a:p>
            <a:pPr algn="l"/>
            <a:r>
              <a:rPr lang="en-US" altLang="zh-CN" sz="40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rPr>
              <a:t>TxDOT Status</a:t>
            </a:r>
            <a:endParaRPr lang="en-US" altLang="zh-CN" sz="36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endParaRPr>
          </a:p>
          <a:p>
            <a:pPr algn="l"/>
            <a:endParaRPr lang="en-US" altLang="zh-CN" sz="12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endParaRPr>
          </a:p>
          <a:p>
            <a:pPr algn="l"/>
            <a:r>
              <a:rPr lang="en-US" altLang="zh-CN" sz="40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rPr>
              <a:t>TPAC - Current Approach and Status</a:t>
            </a:r>
          </a:p>
          <a:p>
            <a:pPr algn="l"/>
            <a:endParaRPr lang="en-US" altLang="zh-CN" sz="12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endParaRPr>
          </a:p>
          <a:p>
            <a:pPr algn="l"/>
            <a:r>
              <a:rPr lang="en-US" altLang="zh-CN" sz="40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rPr>
              <a:t>Project Timeline</a:t>
            </a:r>
          </a:p>
          <a:p>
            <a:pPr algn="l"/>
            <a:endParaRPr lang="en-US" altLang="zh-CN" sz="12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endParaRPr>
          </a:p>
          <a:p>
            <a:pPr algn="l"/>
            <a:r>
              <a:rPr lang="en-US" altLang="zh-CN" sz="40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rPr>
              <a:t>Q &amp; A</a:t>
            </a:r>
          </a:p>
          <a:p>
            <a:pPr algn="l"/>
            <a:endParaRPr lang="en-US" altLang="zh-CN" sz="4000">
              <a:solidFill>
                <a:schemeClr val="tx1"/>
              </a:solidFill>
              <a:effectLst>
                <a:outerShdw blurRad="38100" dist="19050" dir="2700000" algn="tl" rotWithShape="0">
                  <a:schemeClr val="dk1">
                    <a:alpha val="40000"/>
                    <a:alpha val="40000"/>
                  </a:schemeClr>
                </a:outerShdw>
              </a:effectLst>
              <a:uFillTx/>
              <a:latin typeface="Arial" panose="020B0604020202020204" pitchFamily="34" charset="0"/>
              <a:ea typeface="Microsoft YaHei" panose="020B0503020204020204" pitchFamily="34" charset="-122"/>
              <a:cs typeface="Arial" panose="020B0604020202020204" pitchFamily="34" charset="0"/>
            </a:endParaRPr>
          </a:p>
        </p:txBody>
      </p:sp>
      <p:sp>
        <p:nvSpPr>
          <p:cNvPr id="3" name="Text Box 2"/>
          <p:cNvSpPr txBox="1"/>
          <p:nvPr/>
        </p:nvSpPr>
        <p:spPr>
          <a:xfrm>
            <a:off x="514985" y="464820"/>
            <a:ext cx="10841990" cy="829945"/>
          </a:xfrm>
          <a:prstGeom prst="rect">
            <a:avLst/>
          </a:prstGeom>
          <a:noFill/>
        </p:spPr>
        <p:txBody>
          <a:bodyPr wrap="square" rtlCol="0">
            <a:spAutoFit/>
          </a:bodyPr>
          <a:lstStyle/>
          <a:p>
            <a:pPr algn="ctr"/>
            <a:r>
              <a:rPr lang="en-US" sz="4800" b="1">
                <a:solidFill>
                  <a:srgbClr val="0B5629"/>
                </a:solidFill>
                <a:latin typeface="Arial Bold" panose="020B0604020202020204" charset="0"/>
                <a:cs typeface="Arial Bold" panose="020B0604020202020204" charset="0"/>
                <a:sym typeface="+mn-ea"/>
              </a:rPr>
              <a:t>US- 281 Expansion Alternatives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2915" y="198120"/>
            <a:ext cx="8401685" cy="638175"/>
          </a:xfrm>
        </p:spPr>
        <p:txBody>
          <a:bodyPr>
            <a:normAutofit fontScale="90000"/>
          </a:bodyPr>
          <a:lstStyle/>
          <a:p>
            <a:r>
              <a:rPr lang="en-US" sz="489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TPAC Approach and Status</a:t>
            </a:r>
            <a:r>
              <a:rPr lang="en-US">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 </a:t>
            </a:r>
            <a:br>
              <a:rPr lang="en-US" b="1">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rPr>
            </a:br>
            <a:br>
              <a:rPr lang="en-US" b="1">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rPr>
            </a:br>
            <a:endParaRPr lang="en-US"/>
          </a:p>
        </p:txBody>
      </p:sp>
      <p:sp>
        <p:nvSpPr>
          <p:cNvPr id="4" name="Text Placeholder 3"/>
          <p:cNvSpPr>
            <a:spLocks noGrp="1"/>
          </p:cNvSpPr>
          <p:nvPr>
            <p:ph type="body" sz="half" idx="2"/>
          </p:nvPr>
        </p:nvSpPr>
        <p:spPr>
          <a:xfrm>
            <a:off x="404495" y="1242060"/>
            <a:ext cx="11383010" cy="5388610"/>
          </a:xfrm>
        </p:spPr>
        <p:txBody>
          <a:bodyPr>
            <a:noAutofit/>
          </a:bodyPr>
          <a:lstStyle/>
          <a:p>
            <a:pPr>
              <a:lnSpc>
                <a:spcPct val="100000"/>
              </a:lnSpc>
              <a:buFont typeface="Arial" panose="020B0604020202020204" pitchFamily="34" charset="0"/>
              <a:buChar char="•"/>
            </a:pPr>
            <a:r>
              <a:rPr lang="en-US" sz="3600">
                <a:cs typeface="Arial" panose="020B0604020202020204" pitchFamily="34" charset="0"/>
              </a:rPr>
              <a:t>Further evaluate reduced sales and revenue loss</a:t>
            </a:r>
          </a:p>
          <a:p>
            <a:pPr>
              <a:lnSpc>
                <a:spcPct val="100000"/>
              </a:lnSpc>
              <a:buFont typeface="Arial" panose="020B0604020202020204" pitchFamily="34" charset="0"/>
              <a:buChar char="•"/>
            </a:pPr>
            <a:r>
              <a:rPr lang="en-US" sz="3600">
                <a:cs typeface="Arial" panose="020B0604020202020204" pitchFamily="34" charset="0"/>
              </a:rPr>
              <a:t>Develop Potential Mitigating Actions</a:t>
            </a:r>
          </a:p>
          <a:p>
            <a:pPr lvl="1">
              <a:lnSpc>
                <a:spcPct val="100000"/>
              </a:lnSpc>
              <a:buFont typeface="Arial" panose="020B0604020202020204" pitchFamily="34" charset="0"/>
              <a:buChar char="•"/>
            </a:pPr>
            <a:r>
              <a:rPr lang="en-US" sz="3200">
                <a:cs typeface="Arial" panose="020B0604020202020204" pitchFamily="34" charset="0"/>
              </a:rPr>
              <a:t>Environmental, Economic, and Quality of Life </a:t>
            </a:r>
          </a:p>
          <a:p>
            <a:pPr lvl="0">
              <a:lnSpc>
                <a:spcPct val="100000"/>
              </a:lnSpc>
              <a:buFont typeface="Arial" panose="020B0604020202020204" pitchFamily="34" charset="0"/>
              <a:buChar char="•"/>
            </a:pPr>
            <a:r>
              <a:rPr lang="en-US" sz="3600">
                <a:cs typeface="Arial" panose="020B0604020202020204" pitchFamily="34" charset="0"/>
              </a:rPr>
              <a:t>Work with TxDOT on Design Features</a:t>
            </a:r>
          </a:p>
          <a:p>
            <a:pPr lvl="1">
              <a:lnSpc>
                <a:spcPct val="100000"/>
              </a:lnSpc>
              <a:buFont typeface="Arial" panose="020B0604020202020204" pitchFamily="34" charset="0"/>
              <a:buChar char="•"/>
            </a:pPr>
            <a:r>
              <a:rPr lang="en-US" sz="3200">
                <a:cs typeface="Arial" panose="020B0604020202020204" pitchFamily="34" charset="0"/>
              </a:rPr>
              <a:t>Mitigating Features in Design</a:t>
            </a:r>
            <a:endParaRPr lang="en-US" sz="3600">
              <a:cs typeface="Arial" panose="020B0604020202020204" pitchFamily="34" charset="0"/>
            </a:endParaRPr>
          </a:p>
          <a:p>
            <a:pPr lvl="2">
              <a:lnSpc>
                <a:spcPct val="100000"/>
              </a:lnSpc>
              <a:buFont typeface="Arial" panose="020B0604020202020204" pitchFamily="34" charset="0"/>
              <a:buChar char="•"/>
            </a:pPr>
            <a:r>
              <a:rPr lang="en-US" sz="3200">
                <a:cs typeface="Arial" panose="020B0604020202020204" pitchFamily="34" charset="0"/>
              </a:rPr>
              <a:t>Riparian Zones, Landscaping</a:t>
            </a:r>
          </a:p>
          <a:p>
            <a:pPr lvl="2">
              <a:lnSpc>
                <a:spcPct val="100000"/>
              </a:lnSpc>
              <a:buFont typeface="Arial" panose="020B0604020202020204" pitchFamily="34" charset="0"/>
              <a:buChar char="•"/>
            </a:pPr>
            <a:r>
              <a:rPr lang="en-US" sz="3200">
                <a:cs typeface="Arial" panose="020B0604020202020204" pitchFamily="34" charset="0"/>
              </a:rPr>
              <a:t>Sound Barriers, Dark Sky</a:t>
            </a:r>
          </a:p>
          <a:p>
            <a:pPr lvl="2">
              <a:lnSpc>
                <a:spcPct val="100000"/>
              </a:lnSpc>
              <a:buFont typeface="Arial" panose="020B0604020202020204" pitchFamily="34" charset="0"/>
              <a:buChar char="•"/>
            </a:pPr>
            <a:r>
              <a:rPr lang="en-US" sz="3200">
                <a:cs typeface="Arial" panose="020B0604020202020204" pitchFamily="34" charset="0"/>
              </a:rPr>
              <a:t>On No build - stop lights, pedestrian crossing...</a:t>
            </a:r>
          </a:p>
          <a:p>
            <a:pPr lvl="2">
              <a:lnSpc>
                <a:spcPct val="100000"/>
              </a:lnSpc>
              <a:buFont typeface="Arial" panose="020B0604020202020204" pitchFamily="34" charset="0"/>
              <a:buChar char="•"/>
            </a:pPr>
            <a:endParaRPr lang="en-US" sz="320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42900" y="109220"/>
            <a:ext cx="8125460" cy="6647815"/>
          </a:xfrm>
        </p:spPr>
        <p:txBody>
          <a:bodyPr/>
          <a:lstStyle/>
          <a:p>
            <a:endParaRPr lang="en-US"/>
          </a:p>
        </p:txBody>
      </p:sp>
      <p:pic>
        <p:nvPicPr>
          <p:cNvPr id="7" name="Picture 6" descr="Timeline July 2024 jpeg "/>
          <p:cNvPicPr>
            <a:picLocks noChangeAspect="1"/>
          </p:cNvPicPr>
          <p:nvPr/>
        </p:nvPicPr>
        <p:blipFill>
          <a:blip r:embed="rId2"/>
          <a:stretch>
            <a:fillRect/>
          </a:stretch>
        </p:blipFill>
        <p:spPr>
          <a:xfrm>
            <a:off x="0" y="0"/>
            <a:ext cx="8468360" cy="6858000"/>
          </a:xfrm>
          <a:prstGeom prst="rect">
            <a:avLst/>
          </a:prstGeom>
        </p:spPr>
      </p:pic>
      <p:sp>
        <p:nvSpPr>
          <p:cNvPr id="8" name="Text Box 7"/>
          <p:cNvSpPr txBox="1"/>
          <p:nvPr/>
        </p:nvSpPr>
        <p:spPr>
          <a:xfrm>
            <a:off x="8468360" y="437515"/>
            <a:ext cx="3723640" cy="5662295"/>
          </a:xfrm>
          <a:prstGeom prst="rect">
            <a:avLst/>
          </a:prstGeom>
          <a:noFill/>
        </p:spPr>
        <p:txBody>
          <a:bodyPr wrap="square" rtlCol="0">
            <a:spAutoFit/>
          </a:bodyPr>
          <a:lstStyle/>
          <a:p>
            <a:r>
              <a:rPr lang="en-US" sz="3200" b="1">
                <a:latin typeface="Arial Bold" panose="020B0604020202020204" charset="0"/>
                <a:cs typeface="Arial Bold" panose="020B0604020202020204" charset="0"/>
              </a:rPr>
              <a:t>TPAC to follow TxDOT schedule to ensure:</a:t>
            </a:r>
          </a:p>
          <a:p>
            <a:pPr marL="457200" indent="-457200">
              <a:buFont typeface="Arial" panose="020B0604020202020204" pitchFamily="34" charset="0"/>
              <a:buChar char="•"/>
            </a:pPr>
            <a:endParaRPr lang="en-US" sz="1400" b="1">
              <a:latin typeface="Arial Bold" panose="020B0604020202020204" charset="0"/>
              <a:cs typeface="Arial Bold" panose="020B0604020202020204" charset="0"/>
            </a:endParaRPr>
          </a:p>
          <a:p>
            <a:pPr marL="457200" indent="-457200">
              <a:buFont typeface="Arial" panose="020B0604020202020204" pitchFamily="34" charset="0"/>
              <a:buChar char="•"/>
            </a:pPr>
            <a:r>
              <a:rPr lang="en-US" sz="2800" b="1">
                <a:latin typeface="Arial Bold" panose="020B0604020202020204" charset="0"/>
                <a:cs typeface="Arial Bold" panose="020B0604020202020204" charset="0"/>
              </a:rPr>
              <a:t>City input is considered </a:t>
            </a:r>
          </a:p>
          <a:p>
            <a:pPr marL="457200" indent="-457200">
              <a:buFont typeface="Arial" panose="020B0604020202020204" pitchFamily="34" charset="0"/>
              <a:buChar char="•"/>
            </a:pPr>
            <a:endParaRPr lang="en-US" sz="1400" b="1">
              <a:latin typeface="Arial Bold" panose="020B0604020202020204" charset="0"/>
              <a:cs typeface="Arial Bold" panose="020B0604020202020204" charset="0"/>
            </a:endParaRPr>
          </a:p>
          <a:p>
            <a:pPr marL="457200" indent="-457200">
              <a:buFont typeface="Arial" panose="020B0604020202020204" pitchFamily="34" charset="0"/>
              <a:buChar char="•"/>
            </a:pPr>
            <a:r>
              <a:rPr lang="en-US" sz="2800" b="1">
                <a:latin typeface="Arial Bold" panose="020B0604020202020204" charset="0"/>
                <a:cs typeface="Arial Bold" panose="020B0604020202020204" charset="0"/>
              </a:rPr>
              <a:t>City Committees can develop mitigating actions where appropriate</a:t>
            </a:r>
          </a:p>
          <a:p>
            <a:pPr marL="457200" indent="-457200">
              <a:buFont typeface="Arial" panose="020B0604020202020204" pitchFamily="34" charset="0"/>
              <a:buChar char="•"/>
            </a:pPr>
            <a:endParaRPr lang="en-US" sz="1400" b="1">
              <a:latin typeface="Arial Bold" panose="020B0604020202020204" charset="0"/>
              <a:cs typeface="Arial Bold" panose="020B0604020202020204" charset="0"/>
            </a:endParaRPr>
          </a:p>
          <a:p>
            <a:pPr marL="457200" indent="-457200">
              <a:buFont typeface="Arial" panose="020B0604020202020204" pitchFamily="34" charset="0"/>
              <a:buChar char="•"/>
            </a:pPr>
            <a:r>
              <a:rPr lang="en-US" sz="2800" b="1">
                <a:latin typeface="Arial Bold" panose="020B0604020202020204" charset="0"/>
                <a:cs typeface="Arial Bold" panose="020B0604020202020204" charset="0"/>
              </a:rPr>
              <a:t>City Council Can Act</a:t>
            </a:r>
          </a:p>
        </p:txBody>
      </p:sp>
      <p:cxnSp>
        <p:nvCxnSpPr>
          <p:cNvPr id="3" name="Straight Arrow Connector 2"/>
          <p:cNvCxnSpPr/>
          <p:nvPr/>
        </p:nvCxnSpPr>
        <p:spPr>
          <a:xfrm flipH="1">
            <a:off x="3958590" y="618490"/>
            <a:ext cx="551180" cy="254635"/>
          </a:xfrm>
          <a:prstGeom prst="straightConnector1">
            <a:avLst/>
          </a:prstGeom>
          <a:ln>
            <a:solidFill>
              <a:srgbClr val="FF0000"/>
            </a:solidFill>
            <a:tailEnd type="arrow" w="med" len="med"/>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xfrm>
            <a:off x="612775" y="666115"/>
            <a:ext cx="9117330" cy="584200"/>
          </a:xfrm>
        </p:spPr>
        <p:txBody>
          <a:bodyPr>
            <a:normAutofit fontScale="90000"/>
          </a:bodyPr>
          <a:lstStyle/>
          <a:p>
            <a:pPr algn="l"/>
            <a:br>
              <a:rPr lang="en-US" altLang="zh-CN"/>
            </a:br>
            <a:endParaRPr lang="en-US" altLang="zh-CN"/>
          </a:p>
        </p:txBody>
      </p:sp>
      <p:sp>
        <p:nvSpPr>
          <p:cNvPr id="6" name="文本占位符 5"/>
          <p:cNvSpPr>
            <a:spLocks noGrp="1"/>
          </p:cNvSpPr>
          <p:nvPr>
            <p:ph type="body" sz="quarter" idx="13"/>
            <p:custDataLst>
              <p:tags r:id="rId3"/>
            </p:custDataLst>
          </p:nvPr>
        </p:nvSpPr>
        <p:spPr>
          <a:xfrm>
            <a:off x="711200" y="1282065"/>
            <a:ext cx="10975975" cy="4545965"/>
          </a:xfrm>
        </p:spPr>
        <p:txBody>
          <a:bodyPr>
            <a:noAutofit/>
            <a:scene3d>
              <a:camera prst="orthographicFront"/>
              <a:lightRig rig="threePt" dir="t"/>
            </a:scene3d>
          </a:bodyPr>
          <a:lstStyle/>
          <a:p>
            <a:pPr lvl="1">
              <a:lnSpc>
                <a:spcPct val="100000"/>
              </a:lnSpc>
              <a:buFont typeface="Wingdings" panose="05000000000000000000" charset="0"/>
              <a:buChar char=""/>
            </a:pPr>
            <a:r>
              <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Communication Plan</a:t>
            </a:r>
          </a:p>
          <a:p>
            <a:pPr lvl="2">
              <a:lnSpc>
                <a:spcPct val="100000"/>
              </a:lnSpc>
              <a:buFont typeface="Wingdings" panose="05000000000000000000" charset="0"/>
              <a:buChar char=""/>
            </a:pPr>
            <a:r>
              <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Provide Regular Public Updates (workshop / forums)</a:t>
            </a:r>
          </a:p>
          <a:p>
            <a:pPr lvl="2">
              <a:lnSpc>
                <a:spcPct val="100000"/>
              </a:lnSpc>
              <a:buFont typeface="Wingdings" panose="05000000000000000000" charset="0"/>
              <a:buChar char=""/>
            </a:pPr>
            <a:r>
              <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Coordinate with all City committees and  Chamber of Commerce</a:t>
            </a:r>
          </a:p>
          <a:p>
            <a:pPr marL="457200" lvl="1" indent="0">
              <a:lnSpc>
                <a:spcPct val="100000"/>
              </a:lnSpc>
              <a:buFont typeface="Wingdings" panose="05000000000000000000" charset="0"/>
              <a:buNone/>
            </a:pPr>
            <a:endParaRPr lang="en-US" altLang="zh-CN" sz="1800" b="1" dirty="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endParaRPr>
          </a:p>
          <a:p>
            <a:pPr marL="0" indent="0">
              <a:buNone/>
            </a:pPr>
            <a:endParaRPr lang="en-US" altLang="zh-CN" sz="1800" b="1" dirty="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endParaRPr>
          </a:p>
        </p:txBody>
      </p:sp>
      <p:sp>
        <p:nvSpPr>
          <p:cNvPr id="4" name="Text Box 3"/>
          <p:cNvSpPr txBox="1"/>
          <p:nvPr/>
        </p:nvSpPr>
        <p:spPr>
          <a:xfrm>
            <a:off x="7656830" y="421005"/>
            <a:ext cx="309880" cy="368300"/>
          </a:xfrm>
          <a:prstGeom prst="rect">
            <a:avLst/>
          </a:prstGeom>
          <a:noFill/>
        </p:spPr>
        <p:txBody>
          <a:bodyPr wrap="none" rtlCol="0">
            <a:spAutoFit/>
          </a:bodyPr>
          <a:lstStyle/>
          <a:p>
            <a:endParaRPr lang="en-US"/>
          </a:p>
        </p:txBody>
      </p:sp>
      <p:sp>
        <p:nvSpPr>
          <p:cNvPr id="8" name="Text Box 7"/>
          <p:cNvSpPr txBox="1"/>
          <p:nvPr/>
        </p:nvSpPr>
        <p:spPr>
          <a:xfrm>
            <a:off x="1943735" y="303530"/>
            <a:ext cx="7786370" cy="768350"/>
          </a:xfrm>
          <a:prstGeom prst="rect">
            <a:avLst/>
          </a:prstGeom>
          <a:noFill/>
        </p:spPr>
        <p:txBody>
          <a:bodyPr wrap="square" rtlCol="0">
            <a:spAutoFit/>
          </a:bodyPr>
          <a:lstStyle/>
          <a:p>
            <a:r>
              <a:rPr lang="en-US" sz="3600" b="1">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rPr>
              <a:t> </a:t>
            </a:r>
            <a:r>
              <a:rPr lang="en-US" sz="4400" b="1">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rPr>
              <a:t>TPAC Approach and Status </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4195" y="116840"/>
            <a:ext cx="5641975" cy="711200"/>
          </a:xfrm>
        </p:spPr>
        <p:txBody>
          <a:bodyPr>
            <a:normAutofit fontScale="90000"/>
          </a:bodyPr>
          <a:lstStyle/>
          <a:p>
            <a:r>
              <a:rPr lang="en-US" sz="4890">
                <a:solidFill>
                  <a:srgbClr val="0B5629"/>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rPr>
              <a:t>TPAC Next Steps</a:t>
            </a:r>
          </a:p>
        </p:txBody>
      </p:sp>
      <p:sp>
        <p:nvSpPr>
          <p:cNvPr id="4" name="Text Placeholder 3"/>
          <p:cNvSpPr>
            <a:spLocks noGrp="1"/>
          </p:cNvSpPr>
          <p:nvPr>
            <p:ph type="body" sz="half" idx="2"/>
          </p:nvPr>
        </p:nvSpPr>
        <p:spPr>
          <a:xfrm>
            <a:off x="0" y="1038860"/>
            <a:ext cx="11811000" cy="5467985"/>
          </a:xfrm>
        </p:spPr>
        <p:txBody>
          <a:bodyPr>
            <a:noAutofit/>
          </a:bodyPr>
          <a:lstStyle/>
          <a:p>
            <a:pPr lvl="1">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Evaluate No Build &amp; Relief Route</a:t>
            </a:r>
          </a:p>
          <a:p>
            <a:pPr lvl="3">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Traffic impacts </a:t>
            </a:r>
          </a:p>
          <a:p>
            <a:pPr lvl="4">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vehicle &amp; pedestrian safety</a:t>
            </a:r>
          </a:p>
          <a:p>
            <a:pPr lvl="4">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 economic </a:t>
            </a:r>
          </a:p>
          <a:p>
            <a:pPr lvl="4">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quality of life &amp; land usage</a:t>
            </a:r>
          </a:p>
          <a:p>
            <a:pPr lvl="1">
              <a:lnSpc>
                <a:spcPct val="10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Work with TxDOT on designs</a:t>
            </a:r>
          </a:p>
          <a:p>
            <a:pPr lvl="1">
              <a:lnSpc>
                <a:spcPct val="10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Work with city committees &amp; Chamber of Commerce</a:t>
            </a:r>
          </a:p>
          <a:p>
            <a:pPr lvl="1">
              <a:lnSpc>
                <a:spcPct val="100000"/>
              </a:lnSpc>
              <a:buFont typeface="Wingdings" panose="05000000000000000000" charset="0"/>
              <a:buChar char=""/>
            </a:pPr>
            <a:r>
              <a:rPr lang="en-US" altLang="zh-CN" sz="3200">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Advise City Council &amp; public of progress</a:t>
            </a:r>
            <a:endPar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endParaRPr>
          </a:p>
          <a:p>
            <a:pPr lvl="1">
              <a:lnSpc>
                <a:spcPct val="100000"/>
              </a:lnSpc>
              <a:buFont typeface="Wingdings" panose="05000000000000000000" charset="0"/>
              <a:buChar char=""/>
            </a:pPr>
            <a:r>
              <a:rPr lang="en-US" altLang="zh-CN" sz="3200" dirty="0">
                <a:solidFill>
                  <a:schemeClr val="tx1"/>
                </a:solidFill>
                <a:effectLst>
                  <a:outerShdw blurRad="38100" dist="19050" dir="2700000" algn="tl" rotWithShape="0">
                    <a:schemeClr val="dk1">
                      <a:alpha val="40000"/>
                      <a:alpha val="40000"/>
                    </a:schemeClr>
                  </a:outerShdw>
                </a:effectLst>
                <a:latin typeface="Arial" panose="020B0604020202020204" pitchFamily="34" charset="0"/>
                <a:cs typeface="Arial" panose="020B0604020202020204" pitchFamily="34" charset="0"/>
                <a:sym typeface="+mn-ea"/>
              </a:rPr>
              <a:t>Maintain contact with public (workshops, emails, etc.)</a:t>
            </a:r>
            <a:endParaRPr lang="en-US" altLang="zh-CN" sz="3200" b="1" dirty="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endParaRPr>
          </a:p>
          <a:p>
            <a:pPr lvl="3">
              <a:lnSpc>
                <a:spcPct val="100000"/>
              </a:lnSpc>
              <a:buFont typeface="Wingdings" panose="05000000000000000000" charset="0"/>
              <a:buChar char=""/>
            </a:pPr>
            <a:endParaRPr lang="en-US" altLang="zh-CN" sz="3200" b="1">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endParaRPr>
          </a:p>
          <a:p>
            <a:pPr lvl="3">
              <a:lnSpc>
                <a:spcPct val="100000"/>
              </a:lnSpc>
              <a:buFont typeface="Wingdings" panose="05000000000000000000" charset="0"/>
              <a:buChar char=""/>
            </a:pPr>
            <a:endParaRPr lang="en-US" altLang="zh-CN" sz="3200" b="1">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endParaRPr>
          </a:p>
          <a:p>
            <a:endParaRPr lang="en-US" altLang="zh-CN" sz="3200" b="1" dirty="0">
              <a:solidFill>
                <a:schemeClr val="tx1"/>
              </a:solidFill>
              <a:effectLst>
                <a:outerShdw blurRad="38100" dist="19050" dir="2700000" algn="tl" rotWithShape="0">
                  <a:schemeClr val="dk1">
                    <a:alpha val="40000"/>
                    <a:alpha val="40000"/>
                  </a:schemeClr>
                </a:outerShdw>
              </a:effectLst>
              <a:latin typeface="Arial Bold" panose="020B0604020202020204" charset="0"/>
              <a:cs typeface="Arial Bold" panose="020B0604020202020204"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6920" y="395605"/>
            <a:ext cx="2588260" cy="1016635"/>
          </a:xfrm>
        </p:spPr>
        <p:txBody>
          <a:bodyPr>
            <a:normAutofit/>
          </a:bodyPr>
          <a:lstStyle/>
          <a:p>
            <a:r>
              <a:rPr lang="en-US" sz="5335"/>
              <a:t>Q &amp; 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8" name="标题 7"/>
          <p:cNvSpPr>
            <a:spLocks noGrp="1"/>
          </p:cNvSpPr>
          <p:nvPr>
            <p:ph type="title"/>
            <p:custDataLst>
              <p:tags r:id="rId2"/>
            </p:custDataLst>
          </p:nvPr>
        </p:nvSpPr>
        <p:spPr>
          <a:xfrm>
            <a:off x="2230755" y="426720"/>
            <a:ext cx="6238240" cy="723265"/>
          </a:xfrm>
        </p:spPr>
        <p:txBody>
          <a:bodyPr>
            <a:noAutofit/>
          </a:bodyPr>
          <a:lstStyle/>
          <a:p>
            <a:r>
              <a:rPr lang="en-US" altLang="zh-CN" sz="4400">
                <a:gradFill>
                  <a:gsLst>
                    <a:gs pos="0">
                      <a:srgbClr val="007BD3"/>
                    </a:gs>
                    <a:gs pos="100000">
                      <a:srgbClr val="034373"/>
                    </a:gs>
                  </a:gsLst>
                  <a:lin scaled="0"/>
                </a:gradFill>
              </a:rPr>
              <a:t>TxDOT Status</a:t>
            </a:r>
          </a:p>
        </p:txBody>
      </p:sp>
      <p:sp>
        <p:nvSpPr>
          <p:cNvPr id="9" name="文本占位符 8"/>
          <p:cNvSpPr>
            <a:spLocks noGrp="1"/>
          </p:cNvSpPr>
          <p:nvPr>
            <p:ph type="body" idx="1"/>
            <p:custDataLst>
              <p:tags r:id="rId3"/>
            </p:custDataLst>
          </p:nvPr>
        </p:nvSpPr>
        <p:spPr>
          <a:xfrm>
            <a:off x="721995" y="1637030"/>
            <a:ext cx="11153775" cy="4492625"/>
          </a:xfrm>
        </p:spPr>
        <p:txBody>
          <a:bodyPr>
            <a:noAutofit/>
          </a:bodyPr>
          <a:lstStyle/>
          <a:p>
            <a:pPr marL="171450" indent="-171450" algn="l">
              <a:lnSpc>
                <a:spcPct val="100000"/>
              </a:lnSpc>
              <a:buFont typeface="Arial" panose="020B0604020202020204" pitchFamily="34" charset="0"/>
              <a:buChar char="•"/>
            </a:pPr>
            <a:r>
              <a:rPr lang="en-US" altLang="zh-CN" sz="3200">
                <a:solidFill>
                  <a:schemeClr val="tx1"/>
                </a:solidFill>
                <a:effectLst>
                  <a:outerShdw blurRad="38100" dist="19050" dir="2700000" algn="tl" rotWithShape="0">
                    <a:schemeClr val="dk1">
                      <a:alpha val="40000"/>
                      <a:alpha val="40000"/>
                    </a:schemeClr>
                  </a:outerShdw>
                </a:effectLst>
                <a:cs typeface="Arial" panose="020B0604020202020204" pitchFamily="34" charset="0"/>
              </a:rPr>
              <a:t>Oct. 2024 - TxDOT will reduce options to one Relief Route and a No Build option </a:t>
            </a:r>
          </a:p>
          <a:p>
            <a:pPr marL="628650" lvl="1" indent="-171450" algn="l">
              <a:lnSpc>
                <a:spcPct val="100000"/>
              </a:lnSpc>
              <a:buFont typeface="Arial" panose="020B0604020202020204" pitchFamily="34" charset="0"/>
              <a:buChar char="•"/>
            </a:pPr>
            <a:r>
              <a:rPr lang="en-US" altLang="zh-CN" sz="3200" u="sng">
                <a:solidFill>
                  <a:schemeClr val="tx1"/>
                </a:solidFill>
                <a:effectLst>
                  <a:outerShdw blurRad="38100" dist="19050" dir="2700000" algn="tl" rotWithShape="0">
                    <a:schemeClr val="dk1">
                      <a:alpha val="40000"/>
                      <a:alpha val="40000"/>
                    </a:schemeClr>
                  </a:outerShdw>
                </a:effectLst>
                <a:cs typeface="Arial" panose="020B0604020202020204" pitchFamily="34" charset="0"/>
              </a:rPr>
              <a:t>No Build cannot be eliminated until evaluated</a:t>
            </a:r>
          </a:p>
          <a:p>
            <a:pPr lvl="1" algn="l">
              <a:lnSpc>
                <a:spcPct val="100000"/>
              </a:lnSpc>
            </a:pPr>
            <a:endParaRPr lang="en-US" altLang="zh-CN" sz="3200">
              <a:solidFill>
                <a:schemeClr val="tx1"/>
              </a:solidFill>
              <a:effectLst>
                <a:outerShdw blurRad="38100" dist="19050" dir="2700000" algn="tl" rotWithShape="0">
                  <a:schemeClr val="dk1">
                    <a:alpha val="40000"/>
                    <a:alpha val="40000"/>
                  </a:schemeClr>
                </a:outerShdw>
              </a:effectLst>
              <a:cs typeface="Arial" panose="020B0604020202020204" pitchFamily="34" charset="0"/>
            </a:endParaRPr>
          </a:p>
          <a:p>
            <a:pPr marL="171450" indent="-171450" algn="l">
              <a:lnSpc>
                <a:spcPct val="100000"/>
              </a:lnSpc>
              <a:buFont typeface="Arial" panose="020B0604020202020204" pitchFamily="34" charset="0"/>
              <a:buChar char="•"/>
            </a:pPr>
            <a:r>
              <a:rPr lang="en-US" altLang="zh-CN" sz="3200">
                <a:solidFill>
                  <a:schemeClr val="tx1"/>
                </a:solidFill>
                <a:effectLst>
                  <a:outerShdw blurRad="38100" dist="19050" dir="2700000" algn="tl" rotWithShape="0">
                    <a:schemeClr val="dk1">
                      <a:alpha val="40000"/>
                      <a:alpha val="40000"/>
                    </a:schemeClr>
                  </a:outerShdw>
                </a:effectLst>
                <a:cs typeface="Arial" panose="020B0604020202020204" pitchFamily="34" charset="0"/>
              </a:rPr>
              <a:t>Begin detailed route studies</a:t>
            </a:r>
          </a:p>
          <a:p>
            <a:pPr marL="628650" lvl="1" indent="-171450" algn="l">
              <a:lnSpc>
                <a:spcPct val="100000"/>
              </a:lnSpc>
              <a:buFont typeface="Arial" panose="020B0604020202020204" pitchFamily="34" charset="0"/>
              <a:buChar char="•"/>
            </a:pPr>
            <a:r>
              <a:rPr lang="en-US" altLang="zh-CN" sz="3200">
                <a:solidFill>
                  <a:schemeClr val="tx1"/>
                </a:solidFill>
                <a:effectLst>
                  <a:outerShdw blurRad="38100" dist="19050" dir="2700000" algn="tl" rotWithShape="0">
                    <a:schemeClr val="dk1">
                      <a:alpha val="40000"/>
                      <a:alpha val="40000"/>
                    </a:schemeClr>
                  </a:outerShdw>
                </a:effectLst>
                <a:cs typeface="Arial" panose="020B0604020202020204" pitchFamily="34" charset="0"/>
              </a:rPr>
              <a:t>Preliminary design &amp; connection alternatives</a:t>
            </a:r>
          </a:p>
          <a:p>
            <a:pPr marL="628650" lvl="1" indent="-171450" algn="l">
              <a:lnSpc>
                <a:spcPct val="100000"/>
              </a:lnSpc>
              <a:buFont typeface="Arial" panose="020B0604020202020204" pitchFamily="34" charset="0"/>
              <a:buChar char="•"/>
            </a:pPr>
            <a:r>
              <a:rPr lang="en-US" altLang="zh-CN" sz="3200">
                <a:solidFill>
                  <a:schemeClr val="tx1"/>
                </a:solidFill>
                <a:effectLst>
                  <a:outerShdw blurRad="38100" dist="19050" dir="2700000" algn="tl" rotWithShape="0">
                    <a:schemeClr val="dk1">
                      <a:alpha val="40000"/>
                      <a:alpha val="40000"/>
                    </a:schemeClr>
                  </a:outerShdw>
                </a:effectLst>
                <a:cs typeface="Arial" panose="020B0604020202020204" pitchFamily="34" charset="0"/>
              </a:rPr>
              <a:t>Environmental Impact Studies</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07990" y="317500"/>
            <a:ext cx="6372225" cy="6408420"/>
          </a:xfrm>
        </p:spPr>
        <p:txBody>
          <a:bodyPr>
            <a:normAutofit fontScale="90000"/>
          </a:bodyPr>
          <a:lstStyle/>
          <a:p>
            <a:pPr indent="0">
              <a:buFont typeface="Arial" panose="020B0604020202020204" pitchFamily="34" charset="0"/>
            </a:pPr>
            <a:r>
              <a:rPr lang="en-US" sz="2890" b="0"/>
              <a:t>Four Alternate Routes will be reduced to one or a combination of the known routes</a:t>
            </a:r>
            <a:br>
              <a:rPr lang="en-US" b="0"/>
            </a:br>
            <a:br>
              <a:rPr lang="en-US" sz="1555" b="0"/>
            </a:br>
            <a:r>
              <a:rPr lang="en-US" sz="2890" b="0"/>
              <a:t>Connection alternatives and interchange design options for the selected route will be evaluated</a:t>
            </a:r>
            <a:br>
              <a:rPr lang="en-US" sz="2665" b="0"/>
            </a:br>
            <a:br>
              <a:rPr lang="en-US" sz="1555" b="0"/>
            </a:br>
            <a:r>
              <a:rPr lang="en-US" sz="2890" b="0"/>
              <a:t>Environmental Impact studies will be performed along the selected relief route </a:t>
            </a:r>
            <a:r>
              <a:rPr lang="en-US" sz="2890" b="0" u="sng"/>
              <a:t>and the No-Build route</a:t>
            </a:r>
            <a:br>
              <a:rPr lang="en-US" sz="2665" b="0" u="sng"/>
            </a:br>
            <a:br>
              <a:rPr lang="en-US" sz="1555" b="0"/>
            </a:br>
            <a:r>
              <a:rPr lang="en-US" sz="2890" b="0"/>
              <a:t>Every historic, environmental, or biological feature must be investigated by TxDOT</a:t>
            </a:r>
            <a:br>
              <a:rPr lang="en-US" sz="2665" b="0"/>
            </a:br>
            <a:br>
              <a:rPr lang="en-US" sz="2665" b="0"/>
            </a:br>
            <a:br>
              <a:rPr lang="en-US" sz="2665"/>
            </a:br>
            <a:br>
              <a:rPr lang="en-US"/>
            </a:br>
            <a:br>
              <a:rPr lang="en-US"/>
            </a:br>
            <a:endParaRPr lang="en-US"/>
          </a:p>
        </p:txBody>
      </p:sp>
      <p:pic>
        <p:nvPicPr>
          <p:cNvPr id="9" name="Picture Placeholder 8" descr="TxDOT optional Routes July 24"/>
          <p:cNvPicPr>
            <a:picLocks noGrp="1" noChangeAspect="1"/>
          </p:cNvPicPr>
          <p:nvPr>
            <p:ph type="pic" idx="1"/>
          </p:nvPr>
        </p:nvPicPr>
        <p:blipFill>
          <a:blip r:embed="rId2"/>
          <a:stretch>
            <a:fillRect/>
          </a:stretch>
        </p:blipFill>
        <p:spPr>
          <a:xfrm>
            <a:off x="133985" y="44450"/>
            <a:ext cx="5374005" cy="695515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920" y="212090"/>
            <a:ext cx="11273155" cy="1026795"/>
          </a:xfrm>
        </p:spPr>
        <p:txBody>
          <a:bodyPr>
            <a:normAutofit fontScale="90000"/>
          </a:bodyPr>
          <a:lstStyle/>
          <a:p>
            <a:r>
              <a:rPr lang="en-US" sz="3110"/>
              <a:t>National Historic Preservation Act (NHPS) &amp;</a:t>
            </a:r>
            <a:br>
              <a:rPr lang="en-US" sz="3110"/>
            </a:br>
            <a:r>
              <a:rPr lang="en-US" sz="3110"/>
              <a:t>National Environmental Protection Act (NEPA)       </a:t>
            </a:r>
            <a:br>
              <a:rPr lang="en-US" sz="3110"/>
            </a:br>
            <a:br>
              <a:rPr lang="en-US" sz="3110"/>
            </a:br>
            <a:endParaRPr lang="en-US" sz="3110" b="0"/>
          </a:p>
        </p:txBody>
      </p:sp>
      <p:pic>
        <p:nvPicPr>
          <p:cNvPr id="5" name="Picture Placeholder 4" descr="Screenshot 2024-07-19 at 9.30.40 PM"/>
          <p:cNvPicPr>
            <a:picLocks noGrp="1" noChangeAspect="1"/>
          </p:cNvPicPr>
          <p:nvPr>
            <p:ph type="pic" idx="1"/>
          </p:nvPr>
        </p:nvPicPr>
        <p:blipFill>
          <a:blip r:embed="rId2"/>
          <a:stretch>
            <a:fillRect/>
          </a:stretch>
        </p:blipFill>
        <p:spPr>
          <a:xfrm>
            <a:off x="4237990" y="1664335"/>
            <a:ext cx="7954010" cy="5193665"/>
          </a:xfrm>
          <a:prstGeom prst="rect">
            <a:avLst/>
          </a:prstGeom>
        </p:spPr>
      </p:pic>
      <p:sp>
        <p:nvSpPr>
          <p:cNvPr id="7" name="Text Box 6"/>
          <p:cNvSpPr txBox="1"/>
          <p:nvPr/>
        </p:nvSpPr>
        <p:spPr>
          <a:xfrm>
            <a:off x="101600" y="3625850"/>
            <a:ext cx="3702685" cy="310769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Every feature will be scored as to significance and alternative actions to be considered to mitigate or eliminate the threat</a:t>
            </a:r>
          </a:p>
        </p:txBody>
      </p:sp>
      <p:sp>
        <p:nvSpPr>
          <p:cNvPr id="8" name="Text Box 7"/>
          <p:cNvSpPr txBox="1"/>
          <p:nvPr/>
        </p:nvSpPr>
        <p:spPr>
          <a:xfrm>
            <a:off x="101600" y="1664335"/>
            <a:ext cx="3997960" cy="2245360"/>
          </a:xfrm>
          <a:prstGeom prst="rect">
            <a:avLst/>
          </a:prstGeom>
          <a:noFill/>
        </p:spPr>
        <p:txBody>
          <a:bodyPr wrap="square" rtlCol="0">
            <a:spAutoFit/>
          </a:bodyPr>
          <a:lstStyle/>
          <a:p>
            <a:pPr marL="457200" indent="-457200">
              <a:buFont typeface="Arial" panose="020B0604020202020204" pitchFamily="34" charset="0"/>
              <a:buChar char="•"/>
            </a:pPr>
            <a:r>
              <a:rPr lang="en-US" sz="2800"/>
              <a:t>require evaluation of potential historic &amp; environmental resources</a:t>
            </a:r>
          </a:p>
          <a:p>
            <a:pPr marL="457200" indent="-457200">
              <a:buFont typeface="Arial" panose="020B0604020202020204" pitchFamily="34" charset="0"/>
              <a:buChar char="•"/>
            </a:pPr>
            <a:endParaRPr lang="en-US"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9385" y="163830"/>
            <a:ext cx="8218805" cy="782955"/>
          </a:xfrm>
        </p:spPr>
        <p:txBody>
          <a:bodyPr>
            <a:normAutofit fontScale="90000"/>
          </a:bodyPr>
          <a:lstStyle/>
          <a:p>
            <a:r>
              <a:rPr lang="en-US" sz="4890">
                <a:gradFill>
                  <a:gsLst>
                    <a:gs pos="0">
                      <a:srgbClr val="007BD3"/>
                    </a:gs>
                    <a:gs pos="100000">
                      <a:srgbClr val="034373"/>
                    </a:gs>
                  </a:gsLst>
                  <a:lin scaled="0"/>
                </a:gradFill>
              </a:rPr>
              <a:t>TxDOT Evaluation Criteria</a:t>
            </a:r>
          </a:p>
        </p:txBody>
      </p:sp>
      <p:sp>
        <p:nvSpPr>
          <p:cNvPr id="4" name="Text Placeholder 3"/>
          <p:cNvSpPr>
            <a:spLocks noGrp="1"/>
          </p:cNvSpPr>
          <p:nvPr>
            <p:ph type="body" sz="half" idx="2"/>
          </p:nvPr>
        </p:nvSpPr>
        <p:spPr>
          <a:xfrm>
            <a:off x="232410" y="1232535"/>
            <a:ext cx="5469890" cy="5388610"/>
          </a:xfrm>
        </p:spPr>
        <p:txBody>
          <a:bodyPr/>
          <a:lstStyle/>
          <a:p>
            <a:pPr>
              <a:lnSpc>
                <a:spcPct val="70000"/>
              </a:lnSpc>
            </a:pPr>
            <a:r>
              <a:rPr lang="en-US" sz="3200" b="1">
                <a:latin typeface="Arial Bold" panose="020B0604020202020204" charset="0"/>
                <a:cs typeface="Arial Bold" panose="020B0604020202020204" charset="0"/>
              </a:rPr>
              <a:t>Safety</a:t>
            </a:r>
            <a:r>
              <a:rPr lang="en-US" sz="3200"/>
              <a:t>				</a:t>
            </a:r>
          </a:p>
          <a:p>
            <a:pPr lvl="1">
              <a:lnSpc>
                <a:spcPct val="70000"/>
              </a:lnSpc>
            </a:pPr>
            <a:r>
              <a:rPr lang="en-US" sz="3200"/>
              <a:t>Intersections</a:t>
            </a:r>
          </a:p>
          <a:p>
            <a:pPr lvl="1">
              <a:lnSpc>
                <a:spcPct val="70000"/>
              </a:lnSpc>
            </a:pPr>
            <a:r>
              <a:rPr lang="en-US" sz="3200"/>
              <a:t>roadway safety</a:t>
            </a:r>
          </a:p>
          <a:p>
            <a:pPr lvl="1">
              <a:lnSpc>
                <a:spcPct val="70000"/>
              </a:lnSpc>
            </a:pPr>
            <a:r>
              <a:rPr lang="en-US" sz="3200"/>
              <a:t>driver safety</a:t>
            </a:r>
          </a:p>
          <a:p>
            <a:pPr lvl="1">
              <a:lnSpc>
                <a:spcPct val="70000"/>
              </a:lnSpc>
            </a:pPr>
            <a:endParaRPr lang="en-US" sz="1000"/>
          </a:p>
          <a:p>
            <a:pPr lvl="0">
              <a:lnSpc>
                <a:spcPct val="70000"/>
              </a:lnSpc>
            </a:pPr>
            <a:r>
              <a:rPr lang="en-US" sz="3200" b="1">
                <a:latin typeface="Arial Bold" panose="020B0604020202020204" charset="0"/>
                <a:cs typeface="Arial Bold" panose="020B0604020202020204" charset="0"/>
              </a:rPr>
              <a:t>Congestion</a:t>
            </a:r>
          </a:p>
          <a:p>
            <a:pPr lvl="1">
              <a:lnSpc>
                <a:spcPct val="70000"/>
              </a:lnSpc>
            </a:pPr>
            <a:r>
              <a:rPr lang="en-US" sz="3200"/>
              <a:t>passenger</a:t>
            </a:r>
          </a:p>
          <a:p>
            <a:pPr lvl="1">
              <a:lnSpc>
                <a:spcPct val="70000"/>
              </a:lnSpc>
            </a:pPr>
            <a:r>
              <a:rPr lang="en-US" sz="3200"/>
              <a:t>freight</a:t>
            </a:r>
          </a:p>
          <a:p>
            <a:pPr lvl="1">
              <a:lnSpc>
                <a:spcPct val="70000"/>
              </a:lnSpc>
            </a:pPr>
            <a:r>
              <a:rPr lang="en-US" sz="3200"/>
              <a:t>travel time &amp; traffic</a:t>
            </a:r>
          </a:p>
          <a:p>
            <a:pPr marL="457200" lvl="1" indent="0">
              <a:lnSpc>
                <a:spcPct val="70000"/>
              </a:lnSpc>
              <a:buNone/>
            </a:pPr>
            <a:r>
              <a:rPr lang="en-US" sz="3200"/>
              <a:t> flow</a:t>
            </a:r>
          </a:p>
          <a:p>
            <a:pPr lvl="1">
              <a:lnSpc>
                <a:spcPct val="70000"/>
              </a:lnSpc>
            </a:pPr>
            <a:r>
              <a:rPr lang="en-US" sz="3200"/>
              <a:t>diversion volume</a:t>
            </a:r>
          </a:p>
          <a:p>
            <a:pPr lvl="1">
              <a:lnSpc>
                <a:spcPct val="70000"/>
              </a:lnSpc>
            </a:pPr>
            <a:endParaRPr lang="en-US" sz="3200"/>
          </a:p>
          <a:p>
            <a:pPr lvl="1">
              <a:lnSpc>
                <a:spcPct val="70000"/>
              </a:lnSpc>
            </a:pPr>
            <a:endParaRPr lang="en-US" sz="3200"/>
          </a:p>
        </p:txBody>
      </p:sp>
      <p:sp>
        <p:nvSpPr>
          <p:cNvPr id="6" name="Text Box 5"/>
          <p:cNvSpPr txBox="1"/>
          <p:nvPr/>
        </p:nvSpPr>
        <p:spPr>
          <a:xfrm>
            <a:off x="5702300" y="1097915"/>
            <a:ext cx="6044565" cy="5139055"/>
          </a:xfrm>
          <a:prstGeom prst="rect">
            <a:avLst/>
          </a:prstGeom>
          <a:noFill/>
        </p:spPr>
        <p:txBody>
          <a:bodyPr wrap="square" rtlCol="0">
            <a:spAutoFit/>
          </a:bodyPr>
          <a:lstStyle/>
          <a:p>
            <a:pPr marL="285750" indent="-285750">
              <a:buFont typeface="Arial" panose="020B0604020202020204" pitchFamily="34" charset="0"/>
              <a:buChar char="•"/>
            </a:pPr>
            <a:r>
              <a:rPr lang="en-US" sz="3200" b="1">
                <a:latin typeface="Arial Bold" panose="020B0604020202020204" charset="0"/>
                <a:cs typeface="Arial Bold" panose="020B0604020202020204" charset="0"/>
              </a:rPr>
              <a:t>Statewide Connectivity</a:t>
            </a:r>
          </a:p>
          <a:p>
            <a:pPr marL="742950" lvl="1" indent="-285750">
              <a:buFont typeface="Arial" panose="020B0604020202020204" pitchFamily="34" charset="0"/>
              <a:buChar char="•"/>
            </a:pPr>
            <a:r>
              <a:rPr lang="en-US" sz="3200"/>
              <a:t>connections to local &amp; regional roads</a:t>
            </a:r>
          </a:p>
          <a:p>
            <a:pPr marL="742950" lvl="1" indent="-285750">
              <a:buFont typeface="Arial" panose="020B0604020202020204" pitchFamily="34" charset="0"/>
              <a:buChar char="•"/>
            </a:pPr>
            <a:endParaRPr lang="en-US" sz="800"/>
          </a:p>
          <a:p>
            <a:pPr marL="285750" lvl="0" indent="-285750">
              <a:buFont typeface="Arial" panose="020B0604020202020204" pitchFamily="34" charset="0"/>
              <a:buChar char="•"/>
            </a:pPr>
            <a:r>
              <a:rPr lang="en-US" sz="3200" b="1">
                <a:latin typeface="Arial Bold" panose="020B0604020202020204" charset="0"/>
                <a:cs typeface="Arial Bold" panose="020B0604020202020204" charset="0"/>
              </a:rPr>
              <a:t>Economic Development</a:t>
            </a:r>
          </a:p>
          <a:p>
            <a:pPr marL="742950" lvl="1" indent="-285750">
              <a:buFont typeface="Arial" panose="020B0604020202020204" pitchFamily="34" charset="0"/>
              <a:buChar char="•"/>
            </a:pPr>
            <a:r>
              <a:rPr lang="en-US" sz="3200">
                <a:latin typeface="Arial" panose="020B0604020202020204" pitchFamily="34" charset="0"/>
                <a:cs typeface="Arial" panose="020B0604020202020204" pitchFamily="34" charset="0"/>
              </a:rPr>
              <a:t>population projections</a:t>
            </a:r>
          </a:p>
          <a:p>
            <a:pPr marL="742950" lvl="1" indent="-285750">
              <a:buFont typeface="Arial" panose="020B0604020202020204" pitchFamily="34" charset="0"/>
              <a:buChar char="•"/>
            </a:pPr>
            <a:r>
              <a:rPr lang="en-US" sz="3200">
                <a:latin typeface="Arial" panose="020B0604020202020204" pitchFamily="34" charset="0"/>
                <a:cs typeface="Arial" panose="020B0604020202020204" pitchFamily="34" charset="0"/>
              </a:rPr>
              <a:t>land open for develoment</a:t>
            </a:r>
          </a:p>
          <a:p>
            <a:pPr marL="742950" lvl="1" indent="-285750">
              <a:buFont typeface="Arial" panose="020B0604020202020204" pitchFamily="34" charset="0"/>
              <a:buChar char="•"/>
            </a:pPr>
            <a:r>
              <a:rPr lang="en-US" sz="3200">
                <a:latin typeface="Arial" panose="020B0604020202020204" pitchFamily="34" charset="0"/>
                <a:cs typeface="Arial" panose="020B0604020202020204" pitchFamily="34" charset="0"/>
              </a:rPr>
              <a:t>diverted traffic volumes</a:t>
            </a:r>
          </a:p>
          <a:p>
            <a:pPr marL="742950" lvl="1" indent="-285750">
              <a:buFont typeface="Arial" panose="020B0604020202020204" pitchFamily="34" charset="0"/>
              <a:buChar char="•"/>
            </a:pPr>
            <a:r>
              <a:rPr lang="en-US" sz="3200">
                <a:latin typeface="Arial" panose="020B0604020202020204" pitchFamily="34" charset="0"/>
                <a:cs typeface="Arial" panose="020B0604020202020204" pitchFamily="34" charset="0"/>
              </a:rPr>
              <a:t>local access points</a:t>
            </a:r>
          </a:p>
          <a:p>
            <a:pPr lvl="1" indent="0">
              <a:buFont typeface="Arial" panose="020B0604020202020204" pitchFamily="34" charset="0"/>
              <a:buNone/>
            </a:pPr>
            <a:endParaRPr lang="en-US" sz="3200" b="1">
              <a:latin typeface="Arial Bold" panose="020B0604020202020204" charset="0"/>
              <a:cs typeface="Arial Bold" panose="020B0604020202020204" charset="0"/>
            </a:endParaRPr>
          </a:p>
          <a:p>
            <a:pPr marL="742950" lvl="1" indent="-285750">
              <a:buFont typeface="Arial" panose="020B0604020202020204" pitchFamily="34" charset="0"/>
              <a:buChar char="•"/>
            </a:pPr>
            <a:endParaRPr lang="en-US" sz="3200" b="1">
              <a:latin typeface="Arial Bold" panose="020B0604020202020204" charset="0"/>
              <a:cs typeface="Arial Bold"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4975" y="210185"/>
            <a:ext cx="9817100" cy="705485"/>
          </a:xfrm>
        </p:spPr>
        <p:txBody>
          <a:bodyPr>
            <a:normAutofit fontScale="90000"/>
          </a:bodyPr>
          <a:lstStyle/>
          <a:p>
            <a:r>
              <a:rPr lang="en-US" sz="4890">
                <a:gradFill>
                  <a:gsLst>
                    <a:gs pos="0">
                      <a:srgbClr val="007BD3"/>
                    </a:gs>
                    <a:gs pos="100000">
                      <a:srgbClr val="034373"/>
                    </a:gs>
                  </a:gsLst>
                  <a:lin scaled="0"/>
                </a:gradFill>
                <a:sym typeface="+mn-ea"/>
              </a:rPr>
              <a:t>TxDOT Evaluation Criteria</a:t>
            </a:r>
            <a:br>
              <a:rPr lang="en-US"/>
            </a:br>
            <a:endParaRPr lang="en-US"/>
          </a:p>
        </p:txBody>
      </p:sp>
      <p:sp>
        <p:nvSpPr>
          <p:cNvPr id="4" name="Text Placeholder 3"/>
          <p:cNvSpPr>
            <a:spLocks noGrp="1"/>
          </p:cNvSpPr>
          <p:nvPr>
            <p:ph type="body" sz="half" idx="2"/>
          </p:nvPr>
        </p:nvSpPr>
        <p:spPr>
          <a:xfrm>
            <a:off x="246380" y="1128395"/>
            <a:ext cx="6097270" cy="5496560"/>
          </a:xfrm>
        </p:spPr>
        <p:txBody>
          <a:bodyPr>
            <a:normAutofit/>
          </a:bodyPr>
          <a:lstStyle/>
          <a:p>
            <a:pPr>
              <a:lnSpc>
                <a:spcPct val="80000"/>
              </a:lnSpc>
            </a:pPr>
            <a:r>
              <a:rPr lang="en-US" sz="3200" b="1">
                <a:latin typeface="Arial Bold" panose="020B0604020202020204" charset="0"/>
                <a:cs typeface="Arial Bold" panose="020B0604020202020204" charset="0"/>
              </a:rPr>
              <a:t>Feasibility, Design, &amp; Engineering</a:t>
            </a:r>
          </a:p>
          <a:p>
            <a:pPr lvl="1">
              <a:lnSpc>
                <a:spcPct val="70000"/>
              </a:lnSpc>
            </a:pPr>
            <a:r>
              <a:rPr lang="en-US" sz="3200">
                <a:latin typeface="Arial Regular" panose="020B0604020202020204" charset="0"/>
                <a:cs typeface="Arial Regular" panose="020B0604020202020204" charset="0"/>
              </a:rPr>
              <a:t>bridges</a:t>
            </a:r>
          </a:p>
          <a:p>
            <a:pPr lvl="1">
              <a:lnSpc>
                <a:spcPct val="70000"/>
              </a:lnSpc>
            </a:pPr>
            <a:r>
              <a:rPr lang="en-US" sz="3200">
                <a:latin typeface="Arial Regular" panose="020B0604020202020204" charset="0"/>
                <a:cs typeface="Arial Regular" panose="020B0604020202020204" charset="0"/>
              </a:rPr>
              <a:t>vertical / horizontal issues</a:t>
            </a:r>
          </a:p>
          <a:p>
            <a:pPr lvl="1">
              <a:lnSpc>
                <a:spcPct val="70000"/>
              </a:lnSpc>
            </a:pPr>
            <a:r>
              <a:rPr lang="en-US" sz="3200">
                <a:latin typeface="Arial Regular" panose="020B0604020202020204" charset="0"/>
                <a:cs typeface="Arial Regular" panose="020B0604020202020204" charset="0"/>
              </a:rPr>
              <a:t>grade seperations</a:t>
            </a:r>
          </a:p>
          <a:p>
            <a:pPr lvl="1">
              <a:lnSpc>
                <a:spcPct val="70000"/>
              </a:lnSpc>
            </a:pPr>
            <a:r>
              <a:rPr lang="en-US" sz="3200">
                <a:latin typeface="Arial Regular" panose="020B0604020202020204" charset="0"/>
                <a:cs typeface="Arial Regular" panose="020B0604020202020204" charset="0"/>
              </a:rPr>
              <a:t>length of route</a:t>
            </a:r>
          </a:p>
          <a:p>
            <a:pPr lvl="1">
              <a:lnSpc>
                <a:spcPct val="70000"/>
              </a:lnSpc>
            </a:pPr>
            <a:endParaRPr lang="en-US" sz="890">
              <a:latin typeface="Arial Regular" panose="020B0604020202020204" charset="0"/>
              <a:cs typeface="Arial Regular" panose="020B0604020202020204" charset="0"/>
            </a:endParaRPr>
          </a:p>
          <a:p>
            <a:pPr marL="285750" lvl="0" indent="-285750">
              <a:lnSpc>
                <a:spcPct val="100000"/>
              </a:lnSpc>
              <a:buFont typeface="Arial" panose="020B0604020202020204" pitchFamily="34" charset="0"/>
              <a:buChar char="•"/>
            </a:pPr>
            <a:r>
              <a:rPr lang="en-US" sz="3200" b="1">
                <a:latin typeface="Arial Bold" panose="020B0604020202020204" charset="0"/>
                <a:cs typeface="Arial Bold" panose="020B0604020202020204" charset="0"/>
                <a:sym typeface="+mn-ea"/>
              </a:rPr>
              <a:t>Preliminary Costs</a:t>
            </a:r>
            <a:endParaRPr lang="en-US" sz="3200" b="1">
              <a:latin typeface="Arial Bold" panose="020B0604020202020204" charset="0"/>
              <a:cs typeface="Arial Bold" panose="020B0604020202020204" charset="0"/>
            </a:endParaRPr>
          </a:p>
          <a:p>
            <a:pPr marL="742950" lvl="1" indent="-285750">
              <a:lnSpc>
                <a:spcPct val="70000"/>
              </a:lnSpc>
              <a:buFont typeface="Arial" panose="020B0604020202020204" pitchFamily="34" charset="0"/>
              <a:buChar char="•"/>
            </a:pPr>
            <a:r>
              <a:rPr lang="en-US" sz="3200">
                <a:cs typeface="Arial" panose="020B0604020202020204" pitchFamily="34" charset="0"/>
                <a:sym typeface="+mn-ea"/>
              </a:rPr>
              <a:t>planning &amp; construction</a:t>
            </a:r>
            <a:endParaRPr lang="en-US" sz="3200">
              <a:latin typeface="Arial" panose="020B0604020202020204" pitchFamily="34" charset="0"/>
              <a:cs typeface="Arial" panose="020B0604020202020204" pitchFamily="34" charset="0"/>
            </a:endParaRPr>
          </a:p>
          <a:p>
            <a:pPr marL="742950" lvl="1" indent="-285750">
              <a:lnSpc>
                <a:spcPct val="70000"/>
              </a:lnSpc>
              <a:buFont typeface="Arial" panose="020B0604020202020204" pitchFamily="34" charset="0"/>
              <a:buChar char="•"/>
            </a:pPr>
            <a:r>
              <a:rPr lang="en-US" sz="3200">
                <a:cs typeface="Arial" panose="020B0604020202020204" pitchFamily="34" charset="0"/>
                <a:sym typeface="+mn-ea"/>
              </a:rPr>
              <a:t>right of way acquisition</a:t>
            </a:r>
            <a:endParaRPr lang="en-US" sz="3200">
              <a:latin typeface="Arial" panose="020B0604020202020204" pitchFamily="34" charset="0"/>
              <a:cs typeface="Arial" panose="020B0604020202020204" pitchFamily="34" charset="0"/>
            </a:endParaRPr>
          </a:p>
          <a:p>
            <a:pPr lvl="0">
              <a:lnSpc>
                <a:spcPct val="70000"/>
              </a:lnSpc>
            </a:pPr>
            <a:endParaRPr lang="en-US" sz="3200">
              <a:latin typeface="Arial Regular" panose="020B0604020202020204" charset="0"/>
              <a:cs typeface="Arial Regular" panose="020B0604020202020204" charset="0"/>
            </a:endParaRPr>
          </a:p>
        </p:txBody>
      </p:sp>
      <p:sp>
        <p:nvSpPr>
          <p:cNvPr id="5" name="Text Box 4"/>
          <p:cNvSpPr txBox="1"/>
          <p:nvPr/>
        </p:nvSpPr>
        <p:spPr>
          <a:xfrm>
            <a:off x="6343650" y="1128395"/>
            <a:ext cx="5698490" cy="5922010"/>
          </a:xfrm>
          <a:prstGeom prst="rect">
            <a:avLst/>
          </a:prstGeom>
          <a:noFill/>
        </p:spPr>
        <p:txBody>
          <a:bodyPr wrap="square" rtlCol="0">
            <a:spAutoFit/>
          </a:bodyPr>
          <a:lstStyle/>
          <a:p>
            <a:pPr marL="457200" indent="-457200">
              <a:lnSpc>
                <a:spcPct val="70000"/>
              </a:lnSpc>
              <a:spcBef>
                <a:spcPts val="0"/>
              </a:spcBef>
              <a:spcAft>
                <a:spcPts val="0"/>
              </a:spcAft>
              <a:buFont typeface="Arial" panose="020B0604020202020204" pitchFamily="34" charset="0"/>
              <a:buChar char="•"/>
            </a:pPr>
            <a:r>
              <a:rPr lang="en-US" sz="3200" b="1">
                <a:latin typeface="Arial Bold" panose="020B0604020202020204" charset="0"/>
                <a:cs typeface="Arial Bold" panose="020B0604020202020204" charset="0"/>
              </a:rPr>
              <a:t>Environmental </a:t>
            </a:r>
          </a:p>
          <a:p>
            <a:pPr lvl="2" indent="-457200">
              <a:lnSpc>
                <a:spcPct val="95000"/>
              </a:lnSpc>
              <a:spcBef>
                <a:spcPts val="0"/>
              </a:spcBef>
              <a:spcAft>
                <a:spcPts val="0"/>
              </a:spcAft>
              <a:buFont typeface="Arial" panose="020B0604020202020204" pitchFamily="34" charset="0"/>
              <a:buChar char="•"/>
            </a:pPr>
            <a:r>
              <a:rPr lang="en-US" sz="3200">
                <a:sym typeface="+mn-ea"/>
              </a:rPr>
              <a:t>right of way needed</a:t>
            </a:r>
          </a:p>
          <a:p>
            <a:pPr lvl="2" indent="-457200">
              <a:lnSpc>
                <a:spcPct val="95000"/>
              </a:lnSpc>
              <a:spcBef>
                <a:spcPts val="0"/>
              </a:spcBef>
              <a:spcAft>
                <a:spcPts val="0"/>
              </a:spcAft>
              <a:buFont typeface="Arial" panose="020B0604020202020204" pitchFamily="34" charset="0"/>
              <a:buChar char="•"/>
            </a:pPr>
            <a:r>
              <a:rPr lang="en-US" sz="3200">
                <a:sym typeface="+mn-ea"/>
              </a:rPr>
              <a:t>parcels impacted</a:t>
            </a:r>
          </a:p>
          <a:p>
            <a:pPr lvl="2" indent="-457200">
              <a:lnSpc>
                <a:spcPct val="95000"/>
              </a:lnSpc>
              <a:spcBef>
                <a:spcPts val="0"/>
              </a:spcBef>
              <a:spcAft>
                <a:spcPts val="0"/>
              </a:spcAft>
              <a:buFont typeface="Arial" panose="020B0604020202020204" pitchFamily="34" charset="0"/>
              <a:buChar char="•"/>
            </a:pPr>
            <a:r>
              <a:rPr lang="en-US" sz="3200">
                <a:sym typeface="+mn-ea"/>
              </a:rPr>
              <a:t>displacements</a:t>
            </a:r>
            <a:endParaRPr lang="en-US" sz="3200"/>
          </a:p>
          <a:p>
            <a:pPr lvl="2" indent="-457200">
              <a:lnSpc>
                <a:spcPct val="95000"/>
              </a:lnSpc>
              <a:spcBef>
                <a:spcPts val="0"/>
              </a:spcBef>
              <a:spcAft>
                <a:spcPts val="0"/>
              </a:spcAft>
              <a:buFont typeface="Arial" panose="020B0604020202020204" pitchFamily="34" charset="0"/>
              <a:buChar char="•"/>
            </a:pPr>
            <a:r>
              <a:rPr lang="en-US" sz="3200">
                <a:sym typeface="+mn-ea"/>
              </a:rPr>
              <a:t>conservation easements</a:t>
            </a:r>
          </a:p>
          <a:p>
            <a:pPr lvl="2" indent="-457200">
              <a:lnSpc>
                <a:spcPct val="95000"/>
              </a:lnSpc>
              <a:spcBef>
                <a:spcPts val="0"/>
              </a:spcBef>
              <a:spcAft>
                <a:spcPts val="0"/>
              </a:spcAft>
              <a:buFont typeface="Arial" panose="020B0604020202020204" pitchFamily="34" charset="0"/>
              <a:buChar char="•"/>
            </a:pPr>
            <a:r>
              <a:rPr lang="en-US" sz="3200">
                <a:sym typeface="+mn-ea"/>
              </a:rPr>
              <a:t>cemeteries</a:t>
            </a:r>
          </a:p>
          <a:p>
            <a:pPr lvl="2" indent="-457200">
              <a:lnSpc>
                <a:spcPct val="95000"/>
              </a:lnSpc>
              <a:spcBef>
                <a:spcPts val="0"/>
              </a:spcBef>
              <a:spcAft>
                <a:spcPts val="0"/>
              </a:spcAft>
              <a:buFont typeface="Arial" panose="020B0604020202020204" pitchFamily="34" charset="0"/>
              <a:buChar char="•"/>
            </a:pPr>
            <a:r>
              <a:rPr lang="en-US" sz="3200">
                <a:sym typeface="+mn-ea"/>
              </a:rPr>
              <a:t>historic properties</a:t>
            </a:r>
          </a:p>
          <a:p>
            <a:pPr lvl="2" indent="-457200">
              <a:lnSpc>
                <a:spcPct val="95000"/>
              </a:lnSpc>
              <a:spcBef>
                <a:spcPts val="0"/>
              </a:spcBef>
              <a:spcAft>
                <a:spcPts val="0"/>
              </a:spcAft>
              <a:buFont typeface="Arial" panose="020B0604020202020204" pitchFamily="34" charset="0"/>
              <a:buChar char="•"/>
            </a:pPr>
            <a:r>
              <a:rPr lang="en-US" sz="3200">
                <a:sym typeface="+mn-ea"/>
              </a:rPr>
              <a:t>water</a:t>
            </a:r>
          </a:p>
          <a:p>
            <a:pPr lvl="2" indent="-457200">
              <a:lnSpc>
                <a:spcPct val="95000"/>
              </a:lnSpc>
              <a:spcBef>
                <a:spcPts val="0"/>
              </a:spcBef>
              <a:spcAft>
                <a:spcPts val="0"/>
              </a:spcAft>
              <a:buFont typeface="Arial" panose="020B0604020202020204" pitchFamily="34" charset="0"/>
              <a:buChar char="•"/>
            </a:pPr>
            <a:r>
              <a:rPr lang="en-US" sz="3200">
                <a:sym typeface="+mn-ea"/>
              </a:rPr>
              <a:t>noise</a:t>
            </a:r>
          </a:p>
          <a:p>
            <a:pPr lvl="2" indent="-457200">
              <a:lnSpc>
                <a:spcPct val="95000"/>
              </a:lnSpc>
              <a:spcBef>
                <a:spcPts val="0"/>
              </a:spcBef>
              <a:spcAft>
                <a:spcPts val="0"/>
              </a:spcAft>
              <a:buFont typeface="Arial" panose="020B0604020202020204" pitchFamily="34" charset="0"/>
              <a:buChar char="•"/>
            </a:pPr>
            <a:r>
              <a:rPr lang="en-US" sz="3200">
                <a:sym typeface="+mn-ea"/>
              </a:rPr>
              <a:t>dark sky</a:t>
            </a:r>
          </a:p>
          <a:p>
            <a:pPr lvl="2" indent="-457200">
              <a:lnSpc>
                <a:spcPct val="95000"/>
              </a:lnSpc>
              <a:spcBef>
                <a:spcPts val="0"/>
              </a:spcBef>
              <a:spcAft>
                <a:spcPts val="0"/>
              </a:spcAft>
              <a:buFont typeface="Arial" panose="020B0604020202020204" pitchFamily="34" charset="0"/>
              <a:buChar char="•"/>
            </a:pPr>
            <a:r>
              <a:rPr lang="en-US" sz="3200">
                <a:sym typeface="+mn-ea"/>
              </a:rPr>
              <a:t>endangered species</a:t>
            </a:r>
          </a:p>
          <a:p>
            <a:pPr lvl="2" indent="-457200">
              <a:lnSpc>
                <a:spcPct val="95000"/>
              </a:lnSpc>
              <a:spcBef>
                <a:spcPts val="0"/>
              </a:spcBef>
              <a:spcAft>
                <a:spcPts val="0"/>
              </a:spcAft>
              <a:buFont typeface="Arial" panose="020B0604020202020204" pitchFamily="34" charset="0"/>
              <a:buChar char="•"/>
            </a:pPr>
            <a:endParaRPr lang="en-US" sz="3200"/>
          </a:p>
          <a:p>
            <a:pPr marL="914400" lvl="1" indent="-457200">
              <a:lnSpc>
                <a:spcPct val="70000"/>
              </a:lnSpc>
              <a:spcBef>
                <a:spcPts val="0"/>
              </a:spcBef>
              <a:spcAft>
                <a:spcPts val="0"/>
              </a:spcAft>
              <a:buFont typeface="Arial" panose="020B0604020202020204" pitchFamily="34" charset="0"/>
              <a:buChar char="•"/>
            </a:pPr>
            <a:endParaRPr lang="en-US" sz="3200" b="1">
              <a:latin typeface="Arial Bold" panose="020B0604020202020204" charset="0"/>
              <a:cs typeface="Arial Bold"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249545" y="278130"/>
            <a:ext cx="6682105" cy="6301105"/>
          </a:xfrm>
        </p:spPr>
        <p:txBody>
          <a:bodyPr>
            <a:noAutofit/>
          </a:bodyPr>
          <a:lstStyle/>
          <a:p>
            <a:pPr marL="0" indent="0">
              <a:lnSpc>
                <a:spcPct val="100000"/>
              </a:lnSpc>
              <a:buFont typeface="Wingdings" panose="05000000000000000000" charset="0"/>
              <a:buNone/>
            </a:pPr>
            <a:r>
              <a:rPr lang="en-US" altLang="zh-CN" sz="3600" b="1">
                <a:solidFill>
                  <a:srgbClr val="0B5629"/>
                </a:solidFill>
                <a:effectLst>
                  <a:outerShdw blurRad="38100" dist="19050" dir="2700000" algn="tl" rotWithShape="0">
                    <a:schemeClr val="dk1">
                      <a:alpha val="40000"/>
                      <a:alpha val="40000"/>
                    </a:schemeClr>
                  </a:outerShdw>
                </a:effectLst>
                <a:sym typeface="+mn-ea"/>
              </a:rPr>
              <a:t>Historical, Environmental &amp; Biological features</a:t>
            </a:r>
            <a:endParaRPr lang="en-US" altLang="zh-CN" sz="3600" b="1" dirty="0">
              <a:solidFill>
                <a:srgbClr val="0B5629"/>
              </a:solidFill>
              <a:effectLst>
                <a:outerShdw blurRad="38100" dist="19050" dir="2700000" algn="tl" rotWithShape="0">
                  <a:schemeClr val="dk1">
                    <a:alpha val="40000"/>
                    <a:alpha val="40000"/>
                  </a:schemeClr>
                </a:outerShdw>
              </a:effectLst>
            </a:endParaRPr>
          </a:p>
          <a:p>
            <a:pPr marL="457200" lvl="1" indent="0">
              <a:lnSpc>
                <a:spcPct val="100000"/>
              </a:lnSpc>
              <a:buFont typeface="Wingdings" panose="05000000000000000000" charset="0"/>
              <a:buNone/>
            </a:pPr>
            <a:endParaRPr lang="en-US" altLang="zh-CN" b="1">
              <a:solidFill>
                <a:schemeClr val="tx1"/>
              </a:solidFill>
              <a:effectLst>
                <a:outerShdw blurRad="38100" dist="19050" dir="2700000" algn="tl" rotWithShape="0">
                  <a:schemeClr val="dk1">
                    <a:alpha val="40000"/>
                    <a:alpha val="40000"/>
                  </a:schemeClr>
                </a:outerShdw>
              </a:effectLst>
              <a:sym typeface="+mn-ea"/>
            </a:endParaRPr>
          </a:p>
          <a:p>
            <a:pPr lvl="1">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sym typeface="+mn-ea"/>
              </a:rPr>
              <a:t> Over 800 features  provided to TxDOT </a:t>
            </a:r>
            <a:endParaRPr lang="en-US" altLang="zh-CN" sz="3200" dirty="0">
              <a:solidFill>
                <a:schemeClr val="tx1"/>
              </a:solidFill>
              <a:effectLst>
                <a:outerShdw blurRad="38100" dist="19050" dir="2700000" algn="tl" rotWithShape="0">
                  <a:schemeClr val="dk1">
                    <a:alpha val="40000"/>
                    <a:alpha val="40000"/>
                  </a:schemeClr>
                </a:outerShdw>
              </a:effectLst>
            </a:endParaRPr>
          </a:p>
          <a:p>
            <a:pPr lvl="1">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sym typeface="+mn-ea"/>
              </a:rPr>
              <a:t> every feature has a GIS location and description </a:t>
            </a:r>
          </a:p>
          <a:p>
            <a:pPr lvl="1">
              <a:lnSpc>
                <a:spcPct val="100000"/>
              </a:lnSpc>
              <a:buFont typeface="Wingdings" panose="05000000000000000000" charset="0"/>
              <a:buChar char=""/>
            </a:pPr>
            <a:r>
              <a:rPr lang="en-US" altLang="zh-CN" sz="3200">
                <a:solidFill>
                  <a:schemeClr val="tx1"/>
                </a:solidFill>
                <a:effectLst>
                  <a:outerShdw blurRad="38100" dist="19050" dir="2700000" algn="tl" rotWithShape="0">
                    <a:schemeClr val="dk1">
                      <a:alpha val="40000"/>
                      <a:alpha val="40000"/>
                    </a:schemeClr>
                  </a:outerShdw>
                </a:effectLst>
                <a:sym typeface="+mn-ea"/>
              </a:rPr>
              <a:t>TxDOT must evaluate every feature within a proposed route</a:t>
            </a:r>
            <a:endParaRPr lang="en-US" altLang="zh-CN" sz="3200" dirty="0">
              <a:solidFill>
                <a:schemeClr val="tx1"/>
              </a:solidFill>
              <a:effectLst>
                <a:outerShdw blurRad="38100" dist="19050" dir="2700000" algn="tl" rotWithShape="0">
                  <a:schemeClr val="dk1">
                    <a:alpha val="40000"/>
                    <a:alpha val="40000"/>
                  </a:schemeClr>
                </a:outerShdw>
              </a:effectLst>
            </a:endParaRPr>
          </a:p>
          <a:p>
            <a:pPr>
              <a:lnSpc>
                <a:spcPct val="100000"/>
              </a:lnSpc>
              <a:buFont typeface="Arial" panose="020B0604020202020204" pitchFamily="34" charset="0"/>
              <a:buChar char="•"/>
            </a:pPr>
            <a:endParaRPr lang="en-US" sz="3200">
              <a:latin typeface="Arial Bold" panose="020B0604020202020204" charset="0"/>
              <a:cs typeface="Arial Bold" panose="020B0604020202020204" charset="0"/>
            </a:endParaRPr>
          </a:p>
        </p:txBody>
      </p:sp>
      <p:pic>
        <p:nvPicPr>
          <p:cNvPr id="9" name="Picture Placeholder 8" descr="Red feature map"/>
          <p:cNvPicPr>
            <a:picLocks noGrp="1" noChangeAspect="1"/>
          </p:cNvPicPr>
          <p:nvPr>
            <p:ph type="pic" idx="1"/>
          </p:nvPr>
        </p:nvPicPr>
        <p:blipFill>
          <a:blip r:embed="rId2"/>
          <a:stretch>
            <a:fillRect/>
          </a:stretch>
        </p:blipFill>
        <p:spPr>
          <a:xfrm>
            <a:off x="0" y="0"/>
            <a:ext cx="4923155" cy="6857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B3FF63"/>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925" y="510540"/>
            <a:ext cx="10852150" cy="770255"/>
          </a:xfrm>
        </p:spPr>
        <p:txBody>
          <a:bodyPr>
            <a:normAutofit fontScale="90000"/>
          </a:bodyPr>
          <a:lstStyle/>
          <a:p>
            <a:r>
              <a:rPr lang="en-US" sz="4890">
                <a:solidFill>
                  <a:srgbClr val="0B5629"/>
                </a:solidFill>
              </a:rPr>
              <a:t>TPAC Approach and Status</a:t>
            </a:r>
          </a:p>
        </p:txBody>
      </p:sp>
      <p:sp>
        <p:nvSpPr>
          <p:cNvPr id="4" name="Text Placeholder 3"/>
          <p:cNvSpPr>
            <a:spLocks noGrp="1"/>
          </p:cNvSpPr>
          <p:nvPr>
            <p:ph type="body" sz="half" idx="2"/>
          </p:nvPr>
        </p:nvSpPr>
        <p:spPr>
          <a:xfrm>
            <a:off x="253365" y="1469390"/>
            <a:ext cx="11801475" cy="5388610"/>
          </a:xfrm>
        </p:spPr>
        <p:txBody>
          <a:bodyPr>
            <a:normAutofit lnSpcReduction="10000"/>
          </a:bodyPr>
          <a:lstStyle/>
          <a:p>
            <a:pPr>
              <a:lnSpc>
                <a:spcPct val="110000"/>
              </a:lnSpc>
            </a:pPr>
            <a:r>
              <a:rPr lang="en-US" sz="3200"/>
              <a:t>Learn from other communities (studies &amp; models)</a:t>
            </a:r>
          </a:p>
          <a:p>
            <a:pPr>
              <a:lnSpc>
                <a:spcPct val="110000"/>
              </a:lnSpc>
            </a:pPr>
            <a:r>
              <a:rPr lang="en-US" sz="3200">
                <a:sym typeface="+mn-ea"/>
              </a:rPr>
              <a:t>Use data to inform recommendations and decisions</a:t>
            </a:r>
            <a:endParaRPr lang="en-US" sz="3200"/>
          </a:p>
          <a:p>
            <a:pPr>
              <a:lnSpc>
                <a:spcPct val="110000"/>
              </a:lnSpc>
            </a:pPr>
            <a:r>
              <a:rPr lang="en-US" sz="3200"/>
              <a:t>Predict potential outcomes for a Blanco Relief Route                                   and a No Build route</a:t>
            </a:r>
          </a:p>
          <a:p>
            <a:pPr>
              <a:lnSpc>
                <a:spcPct val="110000"/>
              </a:lnSpc>
            </a:pPr>
            <a:r>
              <a:rPr lang="en-US" sz="3200">
                <a:sym typeface="+mn-ea"/>
              </a:rPr>
              <a:t>Develop mitigation actions</a:t>
            </a:r>
            <a:endParaRPr lang="en-US" sz="3200"/>
          </a:p>
          <a:p>
            <a:pPr>
              <a:lnSpc>
                <a:spcPct val="110000"/>
              </a:lnSpc>
            </a:pPr>
            <a:r>
              <a:rPr lang="en-US" sz="3200" u="sng">
                <a:sym typeface="+mn-ea"/>
              </a:rPr>
              <a:t>Advise</a:t>
            </a:r>
            <a:r>
              <a:rPr lang="en-US" sz="3200">
                <a:sym typeface="+mn-ea"/>
              </a:rPr>
              <a:t> City Council and work with committees to  implement actions</a:t>
            </a:r>
            <a:endParaRPr lang="en-US" sz="3200"/>
          </a:p>
          <a:p>
            <a:pPr>
              <a:lnSpc>
                <a:spcPct val="110000"/>
              </a:lnSpc>
            </a:pPr>
            <a:r>
              <a:rPr lang="en-US" sz="3200"/>
              <a:t>Engage the public to drive future outcomes</a:t>
            </a:r>
          </a:p>
          <a:p>
            <a:pPr>
              <a:lnSpc>
                <a:spcPct val="100000"/>
              </a:lnSpc>
            </a:pPr>
            <a:endParaRPr lang="en-US" sz="3200"/>
          </a:p>
        </p:txBody>
      </p:sp>
      <p:sp>
        <p:nvSpPr>
          <p:cNvPr id="5" name="Text Box 4"/>
          <p:cNvSpPr txBox="1"/>
          <p:nvPr/>
        </p:nvSpPr>
        <p:spPr>
          <a:xfrm>
            <a:off x="5536565" y="641350"/>
            <a:ext cx="309880" cy="368300"/>
          </a:xfrm>
          <a:prstGeom prst="rect">
            <a:avLst/>
          </a:prstGeom>
          <a:noFill/>
        </p:spPr>
        <p:txBody>
          <a:bodyPr wrap="none" rtlCol="0">
            <a:spAutoFit/>
          </a:bodyPr>
          <a:lstStyle/>
          <a:p>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268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5"/>
  <p:tag name="KSO_WM_UNIT_LAYERLEVEL" val="1"/>
  <p:tag name="KSO_WM_TAG_VERSION" val="1.0"/>
  <p:tag name="KSO_WM_BEAUTIFY_FLAG" val="#wm#"/>
  <p:tag name="KSO_WM_SLIDE_BACKGROUND_TYPE" val="leftRight"/>
  <p:tag name="KSO_WM_SLIDE_BK_DARK_LIGHT" val="2"/>
  <p:tag name="KSO_WM_UNIT_TYPE" val="i"/>
  <p:tag name="KSO_WM_UNIT_INDEX" val="5"/>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SLIDE_BACKGROUND_TYPE" val="topBottom"/>
  <p:tag name="KSO_WM_SLIDE_BK_DARK_LIGHT" val="2"/>
  <p:tag name="KSO_WM_UNIT_TYPE" val="i"/>
  <p:tag name="KSO_WM_UNIT_INDEX"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SLIDE_BACKGROUND_TYPE" val="bottomTop"/>
  <p:tag name="KSO_WM_SLIDE_BK_DARK_LIGHT" val="2"/>
  <p:tag name="KSO_WM_UNIT_TYPE" val="i"/>
  <p:tag name="KSO_WM_UNIT_INDEX"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ACKGROUND_TYPE" val="navigation"/>
  <p:tag name="KSO_WM_SLIDE_BK_DARK_LIGHT" val="2"/>
  <p:tag name="KSO_WM_UNIT_TYPE" val="i"/>
  <p:tag name="KSO_WM_UNIT_INDEX"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2"/>
  <p:tag name="KSO_WM_UNIT_LAYERLEVEL" val="1"/>
  <p:tag name="KSO_WM_TAG_VERSION" val="1.0"/>
  <p:tag name="KSO_WM_BEAUTIFY_FLAG" val="#wm#"/>
  <p:tag name="KSO_WM_SLIDE_BACKGROUND_TYPE" val="navigation"/>
  <p:tag name="KSO_WM_SLIDE_BK_DARK_LIGHT" val="2"/>
  <p:tag name="KSO_WM_UNIT_TYPE" val="i"/>
  <p:tag name="KSO_WM_UNIT_INDEX"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3"/>
  <p:tag name="KSO_WM_UNIT_LAYERLEVEL" val="1"/>
  <p:tag name="KSO_WM_TAG_VERSION" val="1.0"/>
  <p:tag name="KSO_WM_BEAUTIFY_FLAG" val="#wm#"/>
  <p:tag name="KSO_WM_SLIDE_BACKGROUND_TYPE" val="navigation"/>
  <p:tag name="KSO_WM_SLIDE_BK_DARK_LIGHT" val="2"/>
  <p:tag name="KSO_WM_UNIT_TYPE" val="i"/>
  <p:tag name="KSO_WM_UNIT_INDEX" val="3"/>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4"/>
  <p:tag name="KSO_WM_UNIT_LAYERLEVEL" val="1"/>
  <p:tag name="KSO_WM_TAG_VERSION" val="1.0"/>
  <p:tag name="KSO_WM_BEAUTIFY_FLAG" val="#wm#"/>
  <p:tag name="KSO_WM_SLIDE_BACKGROUND_TYPE" val="navigation"/>
  <p:tag name="KSO_WM_SLIDE_BK_DARK_LIGHT" val="2"/>
  <p:tag name="KSO_WM_UNIT_TYPE" val="i"/>
  <p:tag name="KSO_WM_UNIT_INDEX" val="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2_14**"/>
  <p:tag name="KSO_WM_TEMPLATE_CATEGORY" val="custom"/>
  <p:tag name="KSO_WM_TEMPLATE_INDEX" val="2020268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2_14**"/>
  <p:tag name="KSO_WM_TEMPLATE_CATEGORY" val="custom"/>
  <p:tag name="KSO_WM_TEMPLATE_INDEX" val="20202682"/>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5"/>
  <p:tag name="KSO_WM_UNIT_LAYERLEVEL" val="1"/>
  <p:tag name="KSO_WM_TAG_VERSION" val="1.0"/>
  <p:tag name="KSO_WM_BEAUTIFY_FLAG" val="#wm#"/>
  <p:tag name="KSO_WM_SLIDE_BACKGROUND_TYPE" val="belt"/>
  <p:tag name="KSO_WM_SLIDE_BK_DARK_LIGHT" val="2"/>
  <p:tag name="KSO_WM_UNIT_TYPE" val="i"/>
  <p:tag name="KSO_WM_UNIT_INDEX" val="5"/>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6"/>
  <p:tag name="KSO_WM_UNIT_LAYERLEVEL" val="1"/>
  <p:tag name="KSO_WM_TAG_VERSION" val="1.0"/>
  <p:tag name="KSO_WM_BEAUTIFY_FLAG" val="#wm#"/>
  <p:tag name="KSO_WM_SLIDE_BACKGROUND_TYPE" val="belt"/>
  <p:tag name="KSO_WM_SLIDE_BK_DARK_LIGHT" val="2"/>
  <p:tag name="KSO_WM_UNIT_TYPE" val="i"/>
  <p:tag name="KSO_WM_UNIT_INDEX" val="6"/>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7"/>
  <p:tag name="KSO_WM_UNIT_LAYERLEVEL" val="1"/>
  <p:tag name="KSO_WM_TAG_VERSION" val="1.0"/>
  <p:tag name="KSO_WM_BEAUTIFY_FLAG" val="#wm#"/>
  <p:tag name="KSO_WM_SLIDE_BACKGROUND_TYPE" val="belt"/>
  <p:tag name="KSO_WM_SLIDE_BK_DARK_LIGHT" val="2"/>
  <p:tag name="KSO_WM_UNIT_TYPE" val="i"/>
  <p:tag name="KSO_WM_UNIT_INDEX" val="7"/>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SLIDE_BACKGROUND_TYPE" val="belt"/>
  <p:tag name="KSO_WM_SLIDE_BK_DARK_LIGHT" val="2"/>
  <p:tag name="KSO_WM_UNIT_TYPE" val="i"/>
  <p:tag name="KSO_WM_UNIT_INDEX"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3"/>
  <p:tag name="KSO_WM_UNIT_LAYERLEVEL" val="1"/>
  <p:tag name="KSO_WM_TAG_VERSION" val="1.0"/>
  <p:tag name="KSO_WM_BEAUTIFY_FLAG" val="#wm#"/>
  <p:tag name="KSO_WM_SLIDE_BACKGROUND_TYPE" val="belt"/>
  <p:tag name="KSO_WM_SLIDE_BK_DARK_LIGHT" val="2"/>
  <p:tag name="KSO_WM_UNIT_TYPE" val="i"/>
  <p:tag name="KSO_WM_UNIT_INDEX" val="3"/>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4"/>
  <p:tag name="KSO_WM_UNIT_LAYERLEVEL" val="1"/>
  <p:tag name="KSO_WM_TAG_VERSION" val="1.0"/>
  <p:tag name="KSO_WM_BEAUTIFY_FLAG" val="#wm#"/>
  <p:tag name="KSO_WM_SLIDE_BACKGROUND_TYPE" val="belt"/>
  <p:tag name="KSO_WM_SLIDE_BK_DARK_LIGHT" val="2"/>
  <p:tag name="KSO_WM_UNIT_TYPE" val="i"/>
  <p:tag name="KSO_WM_UNIT_INDEX" val="4"/>
</p:tagLst>
</file>

<file path=ppt/tags/tag145.xml><?xml version="1.0" encoding="utf-8"?>
<p:tagLst xmlns:a="http://schemas.openxmlformats.org/drawingml/2006/main" xmlns:r="http://schemas.openxmlformats.org/officeDocument/2006/relationships" xmlns:p="http://schemas.openxmlformats.org/presentationml/2006/main">
  <p:tag name="KSO_WM_SLIDE_ID" val="custom20202682_1"/>
  <p:tag name="KSO_WM_TEMPLATE_SUBCATEGORY" val="0"/>
  <p:tag name="KSO_WM_TEMPLATE_MASTER_TYPE" val="1"/>
  <p:tag name="KSO_WM_TEMPLATE_COLOR_TYPE" val="1"/>
  <p:tag name="KSO_WM_SLIDE_ITEM_CNT" val="0"/>
  <p:tag name="KSO_WM_SLIDE_INDEX" val="1"/>
  <p:tag name="KSO_WM_TAG_VERSION" val="1.0"/>
  <p:tag name="KSO_WM_BEAUTIFY_FLAG" val="#wm#"/>
  <p:tag name="KSO_WM_TEMPLATE_CATEGORY" val="custom"/>
  <p:tag name="KSO_WM_TEMPLATE_INDEX" val="20202682"/>
  <p:tag name="KSO_WM_SLIDE_TYPE" val="title"/>
  <p:tag name="KSO_WM_SLIDE_SUBTYPE" val="pureTxt"/>
  <p:tag name="KSO_WM_SLIDE_LAYOUT" val="a_b"/>
  <p:tag name="KSO_WM_SLIDE_LAYOUT_CNT" val="1_1"/>
  <p:tag name="KSO_WM_TEMPLATE_THUMBS_INDEX" val="1、4、7、8、9、10、11、12、13、14、15"/>
  <p:tag name="KSO_WM_TEMPLATE_MASTER_THUMB_INDEX" val="12"/>
</p:tagLst>
</file>

<file path=ppt/tags/tag146.xml><?xml version="1.0" encoding="utf-8"?>
<p:tagLst xmlns:a="http://schemas.openxmlformats.org/drawingml/2006/main" xmlns:r="http://schemas.openxmlformats.org/officeDocument/2006/relationships" xmlns:p="http://schemas.openxmlformats.org/presentationml/2006/main">
  <p:tag name="KSO_WM_SLIDE_ID" val="custom20202682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2682"/>
  <p:tag name="KSO_WM_SLIDE_LAYOUT" val="a_l"/>
  <p:tag name="KSO_WM_SLIDE_LAYOUT_CNT" val="1_1"/>
  <p:tag name="KSO_WM_SLIDE_TYPE" val="contents"/>
  <p:tag name="KSO_WM_SLIDE_SUBTYPE" val="diag"/>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2682_4*l_h_i*1_2_1"/>
  <p:tag name="KSO_WM_TEMPLATE_CATEGORY" val="custom"/>
  <p:tag name="KSO_WM_TEMPLATE_INDEX" val="20202682"/>
  <p:tag name="KSO_WM_UNIT_LAYERLEVEL" val="1_1_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2682_4*l_h_a*1_1_1"/>
  <p:tag name="KSO_WM_TEMPLATE_CATEGORY" val="custom"/>
  <p:tag name="KSO_WM_TEMPLATE_INDEX" val="20202682"/>
  <p:tag name="KSO_WM_UNIT_LAYERLEVEL" val="1_1_1"/>
  <p:tag name="KSO_WM_TAG_VERSION" val="1.0"/>
  <p:tag name="KSO_WM_BEAUTIFY_FLAG" val="#wm#"/>
  <p:tag name="KSO_WM_UNIT_VALUE" val="9"/>
  <p:tag name="KSO_WM_UNIT_PRESET_TEXT" val="Click here to add to the title"/>
</p:tagLst>
</file>

<file path=ppt/tags/tag149.xml><?xml version="1.0" encoding="utf-8"?>
<p:tagLst xmlns:a="http://schemas.openxmlformats.org/drawingml/2006/main" xmlns:r="http://schemas.openxmlformats.org/officeDocument/2006/relationships" xmlns:p="http://schemas.openxmlformats.org/presentationml/2006/main">
  <p:tag name="KSO_WM_SLIDE_ID" val="custom20202682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682"/>
  <p:tag name="KSO_WM_SLIDE_TYPE" val="sectionTitle"/>
  <p:tag name="KSO_WM_SLIDE_SUBTYPE" val="pureTxt"/>
  <p:tag name="KSO_WM_SLIDE_LAYOUT" val="a_b_e"/>
  <p:tag name="KSO_WM_SLIDE_LAYOUT_CNT" val="1_1_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2_7*a*1"/>
  <p:tag name="KSO_WM_TEMPLATE_CATEGORY" val="custom"/>
  <p:tag name="KSO_WM_TEMPLATE_INDEX" val="20202682"/>
  <p:tag name="KSO_WM_UNIT_LAYERLEVEL" val="1"/>
  <p:tag name="KSO_WM_TAG_VERSION" val="1.0"/>
  <p:tag name="KSO_WM_BEAUTIFY_FLAG" val="#wm#"/>
  <p:tag name="KSO_WM_UNIT_ISCONTENTSTITLE" val="0"/>
  <p:tag name="KSO_WM_UNIT_NOCLEAR" val="0"/>
  <p:tag name="KSO_WM_UNIT_VALUE" val="7"/>
  <p:tag name="KSO_WM_UNIT_TYPE" val="a"/>
  <p:tag name="KSO_WM_UNIT_INDEX" val="1"/>
  <p:tag name="KSO_WM_UNIT_PRESET_TEXT" val="Enter title"/>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2_7*b*1"/>
  <p:tag name="KSO_WM_TEMPLATE_CATEGORY" val="custom"/>
  <p:tag name="KSO_WM_TEMPLATE_INDEX" val="20202682"/>
  <p:tag name="KSO_WM_UNIT_LAYERLEVEL" val="1"/>
  <p:tag name="KSO_WM_TAG_VERSION" val="1.0"/>
  <p:tag name="KSO_WM_BEAUTIFY_FLAG" val="#wm#"/>
  <p:tag name="KSO_WM_UNIT_ISCONTENTSTITLE" val="0"/>
  <p:tag name="KSO_WM_UNIT_NOCLEAR" val="0"/>
  <p:tag name="KSO_WM_UNIT_VALUE" val="45"/>
  <p:tag name="KSO_WM_UNIT_TYPE" val="b"/>
  <p:tag name="KSO_WM_UNIT_INDEX" val="1"/>
  <p:tag name="KSO_WM_UNIT_PRESET_TEXT" val="Click here to add the text, the text is the refinement of your thought, and please try to explain the point of view as succinctly as possible."/>
</p:tagLst>
</file>

<file path=ppt/tags/tag152.xml><?xml version="1.0" encoding="utf-8"?>
<p:tagLst xmlns:a="http://schemas.openxmlformats.org/drawingml/2006/main" xmlns:r="http://schemas.openxmlformats.org/officeDocument/2006/relationships" xmlns:p="http://schemas.openxmlformats.org/presentationml/2006/main">
  <p:tag name="KSO_WM_SLIDE_ID" val="custom2020268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82"/>
  <p:tag name="KSO_WM_SLIDE_LAYOUT" val="a_f"/>
  <p:tag name="KSO_WM_SLIDE_LAYOUT_CNT" val="1_1"/>
  <p:tag name="KSO_WM_TEMPLATE_MASTER_TYPE" val="1"/>
  <p:tag name="KSO_WM_TEMPLATE_COLOR_TYPE" val="1"/>
</p:tagLst>
</file>

<file path=ppt/tags/tag153.xml><?xml version="1.0" encoding="utf-8"?>
<p:tagLst xmlns:a="http://schemas.openxmlformats.org/drawingml/2006/main" xmlns:r="http://schemas.openxmlformats.org/officeDocument/2006/relationships" xmlns:p="http://schemas.openxmlformats.org/presentationml/2006/main">
  <p:tag name="KSO_WM_UNIT_PRESET_TEXT" val="Click here to add the text, the text is the extraction of your thought, please try to explain your point of view as succinctly as possible. Click here to add the text, the text is the extraction of your thought, in order to finally present the good effect of the release, please try to be concise and concise; if necessary, add or subtract the text as needed, so that the viewer can accurately understand the message you convey. &#10;Click here to add the text, the text is the extraction of your thought, please try to explain your point of view as succinctly as possible. Click here to add the text, the text is the extraction of your thought, in order to finally present the good effect of the release, please try to be concise and concise; if necessary, add or subtract the text as needed, so that the viewer can accurately understand the message you convey."/>
  <p:tag name="KSO_WM_UNIT_NOCLEAR" val="0"/>
  <p:tag name="KSO_WM_UNIT_VALUE" val="460"/>
  <p:tag name="KSO_WM_UNIT_HIGHLIGHT" val="0"/>
  <p:tag name="KSO_WM_UNIT_COMPATIBLE" val="0"/>
  <p:tag name="KSO_WM_UNIT_DIAGRAM_ISNUMVISUAL" val="0"/>
  <p:tag name="KSO_WM_UNIT_DIAGRAM_ISREFERUNIT" val="0"/>
  <p:tag name="KSO_WM_UNIT_TYPE" val="f"/>
  <p:tag name="KSO_WM_UNIT_INDEX" val="1"/>
  <p:tag name="KSO_WM_UNIT_ID" val="custom20202682_9*f*1"/>
  <p:tag name="KSO_WM_TEMPLATE_CATEGORY" val="custom"/>
  <p:tag name="KSO_WM_TEMPLATE_INDEX" val="20202682"/>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SLIDE_ID" val="custom20202682_15"/>
  <p:tag name="KSO_WM_TEMPLATE_SUBCATEGORY" val="0"/>
  <p:tag name="KSO_WM_TEMPLATE_MASTER_TYPE" val="1"/>
  <p:tag name="KSO_WM_TEMPLATE_COLOR_TYPE" val="1"/>
  <p:tag name="KSO_WM_SLIDE_ITEM_CNT" val="0"/>
  <p:tag name="KSO_WM_SLIDE_INDEX" val="15"/>
  <p:tag name="KSO_WM_TAG_VERSION" val="1.0"/>
  <p:tag name="KSO_WM_BEAUTIFY_FLAG" val="#wm#"/>
  <p:tag name="KSO_WM_TEMPLATE_CATEGORY" val="custom"/>
  <p:tag name="KSO_WM_TEMPLATE_INDEX" val="20202682"/>
  <p:tag name="KSO_WM_SLIDE_TYPE" val="endPage"/>
  <p:tag name="KSO_WM_SLIDE_SUBTYPE" val="pureTxt"/>
  <p:tag name="KSO_WM_SLIDE_LAYOUT" val="a"/>
  <p:tag name="KSO_WM_SLIDE_LAYOUT_CNT" val="1"/>
</p:tagLst>
</file>

<file path=ppt/tags/tag155.xml><?xml version="1.0" encoding="utf-8"?>
<p:tagLst xmlns:a="http://schemas.openxmlformats.org/drawingml/2006/main" xmlns:r="http://schemas.openxmlformats.org/officeDocument/2006/relationships" xmlns:p="http://schemas.openxmlformats.org/presentationml/2006/main">
  <p:tag name="KSO_WM_SLIDE_ID" val="custom20202682_11"/>
  <p:tag name="KSO_WM_TEMPLATE_SUBCATEGORY" val="0"/>
  <p:tag name="KSO_WM_SLIDE_TYPE" val="text"/>
  <p:tag name="KSO_WM_SLIDE_SUBTYPE" val="picTxt"/>
  <p:tag name="KSO_WM_SLIDE_ITEM_CNT" val="0"/>
  <p:tag name="KSO_WM_SLIDE_INDEX" val="11"/>
  <p:tag name="KSO_WM_SLIDE_SIZE" val="888*441"/>
  <p:tag name="KSO_WM_SLIDE_POSITION" val="41*53"/>
  <p:tag name="KSO_WM_TAG_VERSION" val="1.0"/>
  <p:tag name="KSO_WM_BEAUTIFY_FLAG" val="#wm#"/>
  <p:tag name="KSO_WM_TEMPLATE_CATEGORY" val="custom"/>
  <p:tag name="KSO_WM_TEMPLATE_INDEX" val="20202682"/>
  <p:tag name="KSO_WM_SLIDE_LAYOUT" val="a_d_f"/>
  <p:tag name="KSO_WM_SLIDE_LAYOUT_CNT" val="1_1_1"/>
  <p:tag name="KSO_WM_TEMPLATE_MASTER_TYPE" val="1"/>
  <p:tag name="KSO_WM_TEMPLATE_COLOR_TYPE" val="1"/>
</p:tagLst>
</file>

<file path=ppt/tags/tag15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2682_11*a*1"/>
  <p:tag name="KSO_WM_TEMPLATE_CATEGORY" val="custom"/>
  <p:tag name="KSO_WM_TEMPLATE_INDEX" val="20202682"/>
  <p:tag name="KSO_WM_UNIT_LAYERLEVEL" val="1"/>
  <p:tag name="KSO_WM_TAG_VERSION" val="1.0"/>
  <p:tag name="KSO_WM_BEAUTIFY_FLAG" val="#wm#"/>
  <p:tag name="KSO_WM_UNIT_PRESET_TEXT" val="Click here to add to the title"/>
</p:tagLst>
</file>

<file path=ppt/tags/tag157.xml><?xml version="1.0" encoding="utf-8"?>
<p:tagLst xmlns:a="http://schemas.openxmlformats.org/drawingml/2006/main" xmlns:r="http://schemas.openxmlformats.org/officeDocument/2006/relationships" xmlns:p="http://schemas.openxmlformats.org/presentationml/2006/main">
  <p:tag name="KSO_WM_UNIT_NOCLEAR" val="0"/>
  <p:tag name="KSO_WM_UNIT_VALUE" val="106"/>
  <p:tag name="KSO_WM_UNIT_HIGHLIGHT" val="0"/>
  <p:tag name="KSO_WM_UNIT_COMPATIBLE" val="0"/>
  <p:tag name="KSO_WM_UNIT_DIAGRAM_ISNUMVISUAL" val="0"/>
  <p:tag name="KSO_WM_UNIT_DIAGRAM_ISREFERUNIT" val="0"/>
  <p:tag name="KSO_WM_UNIT_TYPE" val="f"/>
  <p:tag name="KSO_WM_UNIT_INDEX" val="1"/>
  <p:tag name="KSO_WM_UNIT_ID" val="custom20202682_11*f*1"/>
  <p:tag name="KSO_WM_TEMPLATE_CATEGORY" val="custom"/>
  <p:tag name="KSO_WM_TEMPLATE_INDEX" val="20202682"/>
  <p:tag name="KSO_WM_UNIT_LAYERLEVEL" val="1"/>
  <p:tag name="KSO_WM_TAG_VERSION" val="1.0"/>
  <p:tag name="KSO_WM_BEAUTIFY_FLAG" val="#wm#"/>
  <p:tag name="KSO_WM_UNIT_PRESET_TEXT" val="Click here to add the text, the text is the extraction of your thought, please try to explain your point of view as succinctly as possible."/>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2682"/>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682"/>
  <p:tag name="KSO_WM_TEMPLATE_THUMBS_INDEX" val="1、4、7、8、9、10、11、12、13、14、15"/>
  <p:tag name="KSO_WM_TEMPLATE_MASTER_THUMB_INDEX" val="1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SLIDE_BACKGROUND_TYPE" val="general"/>
  <p:tag name="KSO_WM_SLIDE_BK_DARK_LIGHT" val="2"/>
  <p:tag name="KSO_WM_UNIT_TYPE" val="i"/>
  <p:tag name="KSO_WM_UNIT_INDEX"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UNIT_SUBTYPE" val="q"/>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SLIDE_BACKGROUND_TYPE" val="general"/>
  <p:tag name="KSO_WM_SLIDE_BK_DARK_LIGHT" val="2"/>
  <p:tag name="KSO_WM_UNIT_TYPE" val="i"/>
  <p:tag name="KSO_WM_UNIT_INDEX" val="2"/>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SLIDE_BACKGROUND_TYPE" val="general"/>
  <p:tag name="KSO_WM_SLIDE_BK_DARK_LIGHT" val="2"/>
  <p:tag name="KSO_WM_UNIT_TYPE" val="i"/>
  <p:tag name="KSO_WM_UNIT_INDEX" val="3"/>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SLIDE_BACKGROUND_TYPE" val="general"/>
  <p:tag name="KSO_WM_SLIDE_BK_DARK_LIGHT" val="2"/>
  <p:tag name="KSO_WM_UNIT_TYPE" val="i"/>
  <p:tag name="KSO_WM_UNIT_INDEX" val="4"/>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7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SLIDE_BACKGROUND_TYPE" val="frame"/>
  <p:tag name="KSO_WM_SLIDE_BK_DARK_LIGHT" val="2"/>
  <p:tag name="KSO_WM_UNIT_TYPE" val="i"/>
  <p:tag name="KSO_WM_UNIT_INDEX"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2_9**"/>
  <p:tag name="KSO_WM_TEMPLATE_CATEGORY" val="custom"/>
  <p:tag name="KSO_WM_TEMPLATE_INDEX" val="2020268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SLIDE_BACKGROUND_TYPE" val="frame"/>
  <p:tag name="KSO_WM_SLIDE_BK_DARK_LIGHT" val="2"/>
  <p:tag name="KSO_WM_UNIT_TYPE" val="i"/>
  <p:tag name="KSO_WM_UNIT_INDEX" val="3"/>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SLIDE_BACKGROUND_TYPE" val="frame"/>
  <p:tag name="KSO_WM_SLIDE_BK_DARK_LIGHT" val="2"/>
  <p:tag name="KSO_WM_UNIT_TYPE" val="i"/>
  <p:tag name="KSO_WM_UNIT_INDEX" val="4"/>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5"/>
  <p:tag name="KSO_WM_UNIT_LAYERLEVEL" val="1"/>
  <p:tag name="KSO_WM_TAG_VERSION" val="1.0"/>
  <p:tag name="KSO_WM_BEAUTIFY_FLAG" val="#wm#"/>
  <p:tag name="KSO_WM_SLIDE_BACKGROUND_TYPE" val="frame"/>
  <p:tag name="KSO_WM_SLIDE_BK_DARK_LIGHT" val="2"/>
  <p:tag name="KSO_WM_UNIT_TYPE" val="i"/>
  <p:tag name="KSO_WM_UNIT_INDEX" val="5"/>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SLIDE_BACKGROUND_TYPE" val="leftRight"/>
  <p:tag name="KSO_WM_SLIDE_BK_DARK_LIGHT" val="2"/>
  <p:tag name="KSO_WM_UNIT_TYPE" val="i"/>
  <p:tag name="KSO_WM_UNIT_INDEX"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2_10**"/>
  <p:tag name="KSO_WM_TEMPLATE_CATEGORY" val="custom"/>
  <p:tag name="KSO_WM_TEMPLATE_INDEX" val="20202682"/>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3"/>
  <p:tag name="KSO_WM_UNIT_LAYERLEVEL" val="1"/>
  <p:tag name="KSO_WM_TAG_VERSION" val="1.0"/>
  <p:tag name="KSO_WM_BEAUTIFY_FLAG" val="#wm#"/>
  <p:tag name="KSO_WM_SLIDE_BACKGROUND_TYPE" val="leftRight"/>
  <p:tag name="KSO_WM_SLIDE_BK_DARK_LIGHT" val="2"/>
  <p:tag name="KSO_WM_UNIT_TYPE" val="i"/>
  <p:tag name="KSO_WM_UNIT_INDEX" val="3"/>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4"/>
  <p:tag name="KSO_WM_UNIT_LAYERLEVEL" val="1"/>
  <p:tag name="KSO_WM_TAG_VERSION" val="1.0"/>
  <p:tag name="KSO_WM_BEAUTIFY_FLAG" val="#wm#"/>
  <p:tag name="KSO_WM_SLIDE_BACKGROUND_TYPE" val="leftRight"/>
  <p:tag name="KSO_WM_SLIDE_BK_DARK_LIGHT" val="2"/>
  <p:tag name="KSO_WM_UNIT_TYPE" val="i"/>
  <p:tag name="KSO_WM_UNIT_INDEX" val="4"/>
</p:tagLst>
</file>

<file path=ppt/theme/theme1.xml><?xml version="1.0" encoding="utf-8"?>
<a:theme xmlns:a="http://schemas.openxmlformats.org/drawingml/2006/main" name="Office Theme">
  <a:themeElements>
    <a:clrScheme name="自定义 82">
      <a:dk1>
        <a:sysClr val="windowText" lastClr="000000"/>
      </a:dk1>
      <a:lt1>
        <a:sysClr val="window" lastClr="FFFFFF"/>
      </a:lt1>
      <a:dk2>
        <a:srgbClr val="ADADAD"/>
      </a:dk2>
      <a:lt2>
        <a:srgbClr val="FFFFFF"/>
      </a:lt2>
      <a:accent1>
        <a:srgbClr val="000000"/>
      </a:accent1>
      <a:accent2>
        <a:srgbClr val="1F1F1F"/>
      </a:accent2>
      <a:accent3>
        <a:srgbClr val="3D3D3D"/>
      </a:accent3>
      <a:accent4>
        <a:srgbClr val="5C5C5C"/>
      </a:accent4>
      <a:accent5>
        <a:srgbClr val="7A7A7A"/>
      </a:accent5>
      <a:accent6>
        <a:srgbClr val="999999"/>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1140</Words>
  <Application>Microsoft Office PowerPoint</Application>
  <PresentationFormat>Widescreen</PresentationFormat>
  <Paragraphs>209</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等线</vt:lpstr>
      <vt:lpstr>Microsoft YaHei</vt:lpstr>
      <vt:lpstr>Arial</vt:lpstr>
      <vt:lpstr>Arial Bold</vt:lpstr>
      <vt:lpstr>Arial Regular</vt:lpstr>
      <vt:lpstr>Calibri</vt:lpstr>
      <vt:lpstr>Wingdings</vt:lpstr>
      <vt:lpstr>Office Theme</vt:lpstr>
      <vt:lpstr>PowerPoint Presentation</vt:lpstr>
      <vt:lpstr>PowerPoint Presentation</vt:lpstr>
      <vt:lpstr>TxDOT Status</vt:lpstr>
      <vt:lpstr>Four Alternate Routes will be reduced to one or a combination of the known routes  Connection alternatives and interchange design options for the selected route will be evaluated  Environmental Impact studies will be performed along the selected relief route and the No-Build route  Every historic, environmental, or biological feature must be investigated by TxDOT     </vt:lpstr>
      <vt:lpstr>National Historic Preservation Act (NHPS) &amp; National Environmental Protection Act (NEPA)         </vt:lpstr>
      <vt:lpstr>TxDOT Evaluation Criteria</vt:lpstr>
      <vt:lpstr>TxDOT Evaluation Criteria </vt:lpstr>
      <vt:lpstr>PowerPoint Presentation</vt:lpstr>
      <vt:lpstr>TPAC Approach and Status</vt:lpstr>
      <vt:lpstr>PowerPoint Presentation</vt:lpstr>
      <vt:lpstr>Reviewed Models Predicting Outcomes </vt:lpstr>
      <vt:lpstr>  TPAC Approach and Status  </vt:lpstr>
      <vt:lpstr>TPAC Approach and Status  </vt:lpstr>
      <vt:lpstr>TxDOT Traffic Split and Forecast</vt:lpstr>
      <vt:lpstr>PowerPoint Presentation</vt:lpstr>
      <vt:lpstr>Potential Loss of Local Sales Revenue </vt:lpstr>
      <vt:lpstr>PowerPoint Presentation</vt:lpstr>
      <vt:lpstr>Food Sector Tax</vt:lpstr>
      <vt:lpstr>Gas &amp; Convenience Store Tax </vt:lpstr>
      <vt:lpstr>TPAC Approach and Status   </vt:lpstr>
      <vt:lpstr>PowerPoint Presentation</vt:lpstr>
      <vt:lpstr> </vt:lpstr>
      <vt:lpstr>TPAC Next Steps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58</cp:revision>
  <dcterms:created xsi:type="dcterms:W3CDTF">2024-07-26T23:52:32Z</dcterms:created>
  <dcterms:modified xsi:type="dcterms:W3CDTF">2024-07-29T19:08:34Z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1033-5.7.0.8090</vt:lpwstr>
  </property>
</Properties>
</file>