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9"/>
  </p:notesMasterIdLst>
  <p:sldIdLst>
    <p:sldId id="256" r:id="rId2"/>
    <p:sldId id="259" r:id="rId3"/>
    <p:sldId id="272" r:id="rId4"/>
    <p:sldId id="258" r:id="rId5"/>
    <p:sldId id="283" r:id="rId6"/>
    <p:sldId id="257" r:id="rId7"/>
    <p:sldId id="273" r:id="rId8"/>
    <p:sldId id="274" r:id="rId9"/>
    <p:sldId id="282" r:id="rId10"/>
    <p:sldId id="275" r:id="rId11"/>
    <p:sldId id="276" r:id="rId12"/>
    <p:sldId id="277" r:id="rId13"/>
    <p:sldId id="279" r:id="rId14"/>
    <p:sldId id="280" r:id="rId15"/>
    <p:sldId id="278" r:id="rId16"/>
    <p:sldId id="260" r:id="rId17"/>
    <p:sldId id="261" r:id="rId18"/>
    <p:sldId id="262" r:id="rId19"/>
    <p:sldId id="263" r:id="rId20"/>
    <p:sldId id="264" r:id="rId21"/>
    <p:sldId id="266" r:id="rId22"/>
    <p:sldId id="267" r:id="rId23"/>
    <p:sldId id="281" r:id="rId24"/>
    <p:sldId id="268" r:id="rId25"/>
    <p:sldId id="269" r:id="rId26"/>
    <p:sldId id="270" r:id="rId27"/>
    <p:sldId id="271"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autoAdjust="0"/>
    <p:restoredTop sz="95072" autoAdjust="0"/>
  </p:normalViewPr>
  <p:slideViewPr>
    <p:cSldViewPr>
      <p:cViewPr varScale="1">
        <p:scale>
          <a:sx n="87" d="100"/>
          <a:sy n="87" d="100"/>
        </p:scale>
        <p:origin x="-146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15.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Office_Excel_Worksheet16.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Column1</c:v>
                </c:pt>
              </c:strCache>
            </c:strRef>
          </c:tx>
          <c:cat>
            <c:strRef>
              <c:f>Sheet1!$A$2:$A$3</c:f>
              <c:strCache>
                <c:ptCount val="2"/>
                <c:pt idx="0">
                  <c:v>Vehicle</c:v>
                </c:pt>
                <c:pt idx="1">
                  <c:v>Home</c:v>
                </c:pt>
              </c:strCache>
            </c:strRef>
          </c:cat>
          <c:val>
            <c:numRef>
              <c:f>Sheet1!$B$2:$B$3</c:f>
              <c:numCache>
                <c:formatCode>General</c:formatCode>
                <c:ptCount val="2"/>
                <c:pt idx="0">
                  <c:v>1</c:v>
                </c:pt>
                <c:pt idx="1">
                  <c:v>1</c:v>
                </c:pt>
              </c:numCache>
            </c:numRef>
          </c:val>
        </c:ser>
        <c:ser>
          <c:idx val="1"/>
          <c:order val="1"/>
          <c:tx>
            <c:strRef>
              <c:f>Sheet1!$C$1</c:f>
              <c:strCache>
                <c:ptCount val="1"/>
                <c:pt idx="0">
                  <c:v>Column2</c:v>
                </c:pt>
              </c:strCache>
            </c:strRef>
          </c:tx>
          <c:cat>
            <c:strRef>
              <c:f>Sheet1!$A$2:$A$3</c:f>
              <c:strCache>
                <c:ptCount val="2"/>
                <c:pt idx="0">
                  <c:v>Vehicle</c:v>
                </c:pt>
                <c:pt idx="1">
                  <c:v>Home</c:v>
                </c:pt>
              </c:strCache>
            </c:strRef>
          </c:cat>
          <c:val>
            <c:numRef>
              <c:f>Sheet1!$C$2:$C$3</c:f>
              <c:numCache>
                <c:formatCode>General</c:formatCode>
                <c:ptCount val="2"/>
                <c:pt idx="0">
                  <c:v>1</c:v>
                </c:pt>
                <c:pt idx="1">
                  <c:v>9</c:v>
                </c:pt>
              </c:numCache>
            </c:numRef>
          </c:val>
        </c:ser>
        <c:axId val="91387392"/>
        <c:axId val="91388928"/>
      </c:barChart>
      <c:catAx>
        <c:axId val="91387392"/>
        <c:scaling>
          <c:orientation val="minMax"/>
        </c:scaling>
        <c:axPos val="b"/>
        <c:tickLblPos val="nextTo"/>
        <c:crossAx val="91388928"/>
        <c:crosses val="autoZero"/>
        <c:auto val="1"/>
        <c:lblAlgn val="ctr"/>
        <c:lblOffset val="100"/>
      </c:catAx>
      <c:valAx>
        <c:axId val="91388928"/>
        <c:scaling>
          <c:orientation val="minMax"/>
        </c:scaling>
        <c:axPos val="l"/>
        <c:majorGridlines/>
        <c:numFmt formatCode="General" sourceLinked="1"/>
        <c:tickLblPos val="nextTo"/>
        <c:crossAx val="91387392"/>
        <c:crosses val="autoZero"/>
        <c:crossBetween val="between"/>
      </c:valAx>
    </c:plotArea>
    <c:plotVisOnly val="1"/>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t>               CONTACTS 2021</a:t>
            </a:r>
            <a:endParaRPr lang="en-US" dirty="0"/>
          </a:p>
        </c:rich>
      </c:tx>
      <c:layout>
        <c:manualLayout>
          <c:xMode val="edge"/>
          <c:yMode val="edge"/>
          <c:x val="0.10806723627631674"/>
          <c:y val="4.3478260869565223E-2"/>
        </c:manualLayout>
      </c:layout>
    </c:title>
    <c:plotArea>
      <c:layout>
        <c:manualLayout>
          <c:layoutTarget val="inner"/>
          <c:xMode val="edge"/>
          <c:yMode val="edge"/>
          <c:x val="0.42447087731055511"/>
          <c:y val="0.37211970786260873"/>
          <c:w val="0.53652203049086944"/>
          <c:h val="0.33873787515691206"/>
        </c:manualLayout>
      </c:layout>
      <c:barChart>
        <c:barDir val="col"/>
        <c:grouping val="clustered"/>
        <c:ser>
          <c:idx val="0"/>
          <c:order val="0"/>
          <c:tx>
            <c:strRef>
              <c:f>Sheet1!$B$1</c:f>
              <c:strCache>
                <c:ptCount val="1"/>
                <c:pt idx="0">
                  <c:v>CITATIONS 2020</c:v>
                </c:pt>
              </c:strCache>
            </c:strRef>
          </c:tx>
          <c:cat>
            <c:strRef>
              <c:f>Sheet1!$A$2:$A$3</c:f>
              <c:strCache>
                <c:ptCount val="2"/>
                <c:pt idx="0">
                  <c:v>MALE</c:v>
                </c:pt>
                <c:pt idx="1">
                  <c:v>FEMALE</c:v>
                </c:pt>
              </c:strCache>
            </c:strRef>
          </c:cat>
          <c:val>
            <c:numRef>
              <c:f>Sheet1!$B$2:$B$3</c:f>
              <c:numCache>
                <c:formatCode>General</c:formatCode>
                <c:ptCount val="2"/>
                <c:pt idx="0">
                  <c:v>1442</c:v>
                </c:pt>
                <c:pt idx="1">
                  <c:v>718</c:v>
                </c:pt>
              </c:numCache>
            </c:numRef>
          </c:val>
        </c:ser>
        <c:axId val="171689472"/>
        <c:axId val="171691008"/>
      </c:barChart>
      <c:catAx>
        <c:axId val="171689472"/>
        <c:scaling>
          <c:orientation val="minMax"/>
        </c:scaling>
        <c:axPos val="b"/>
        <c:tickLblPos val="nextTo"/>
        <c:crossAx val="171691008"/>
        <c:crosses val="autoZero"/>
        <c:auto val="1"/>
        <c:lblAlgn val="ctr"/>
        <c:lblOffset val="100"/>
      </c:catAx>
      <c:valAx>
        <c:axId val="171691008"/>
        <c:scaling>
          <c:orientation val="minMax"/>
        </c:scaling>
        <c:axPos val="l"/>
        <c:majorGridlines/>
        <c:numFmt formatCode="General" sourceLinked="1"/>
        <c:tickLblPos val="nextTo"/>
        <c:crossAx val="171689472"/>
        <c:crosses val="autoZero"/>
        <c:crossBetween val="between"/>
      </c:valAx>
    </c:plotArea>
    <c:plotVisOnly val="1"/>
  </c:chart>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900"/>
            </a:pPr>
            <a:r>
              <a:rPr lang="en-US" sz="1400" dirty="0"/>
              <a:t>Racial Profile Data Provided by Kologik </a:t>
            </a:r>
            <a:r>
              <a:rPr lang="en-US" sz="1400" dirty="0" err="1"/>
              <a:t>COPsync</a:t>
            </a:r>
            <a:r>
              <a:rPr lang="en-US" sz="1400" dirty="0"/>
              <a:t> Mobile</a:t>
            </a:r>
          </a:p>
        </c:rich>
      </c:tx>
      <c:layout>
        <c:manualLayout>
          <c:xMode val="edge"/>
          <c:yMode val="edge"/>
          <c:x val="0.11336538461538458"/>
          <c:y val="6.2091631928362027E-2"/>
        </c:manualLayout>
      </c:layout>
    </c:title>
    <c:plotArea>
      <c:layout>
        <c:manualLayout>
          <c:layoutTarget val="inner"/>
          <c:xMode val="edge"/>
          <c:yMode val="edge"/>
          <c:x val="9.6877397536846502E-2"/>
          <c:y val="0.31950980392156908"/>
          <c:w val="0.44493589743589745"/>
          <c:h val="0.68049019607843164"/>
        </c:manualLayout>
      </c:layout>
      <c:pieChart>
        <c:varyColors val="1"/>
        <c:ser>
          <c:idx val="0"/>
          <c:order val="0"/>
          <c:tx>
            <c:strRef>
              <c:f>Sheet1!$B$1</c:f>
              <c:strCache>
                <c:ptCount val="1"/>
                <c:pt idx="0">
                  <c:v>Racial Profile Data Provided by Kologik COPsync Mobile</c:v>
                </c:pt>
              </c:strCache>
            </c:strRef>
          </c:tx>
          <c:explosion val="25"/>
          <c:cat>
            <c:strRef>
              <c:f>Sheet1!$A$2:$A$6</c:f>
              <c:strCache>
                <c:ptCount val="5"/>
                <c:pt idx="0">
                  <c:v>Alaska Native/American Indian</c:v>
                </c:pt>
                <c:pt idx="1">
                  <c:v>Asian/Pacific Islander</c:v>
                </c:pt>
                <c:pt idx="2">
                  <c:v>Black</c:v>
                </c:pt>
                <c:pt idx="3">
                  <c:v>White</c:v>
                </c:pt>
                <c:pt idx="4">
                  <c:v>Hispanic/Latino</c:v>
                </c:pt>
              </c:strCache>
            </c:strRef>
          </c:cat>
          <c:val>
            <c:numRef>
              <c:f>Sheet1!$B$2:$B$6</c:f>
              <c:numCache>
                <c:formatCode>0.00%</c:formatCode>
                <c:ptCount val="5"/>
                <c:pt idx="0">
                  <c:v>1.9000000000000026E-3</c:v>
                </c:pt>
                <c:pt idx="1">
                  <c:v>1.8499999999999999E-2</c:v>
                </c:pt>
                <c:pt idx="2">
                  <c:v>3.0599999999999999E-2</c:v>
                </c:pt>
                <c:pt idx="3">
                  <c:v>0.69950000000000001</c:v>
                </c:pt>
                <c:pt idx="4">
                  <c:v>0.24950000000000017</c:v>
                </c:pt>
              </c:numCache>
            </c:numRef>
          </c:val>
        </c:ser>
        <c:firstSliceAng val="0"/>
      </c:pieChart>
    </c:plotArea>
    <c:legend>
      <c:legendPos val="r"/>
      <c:layout>
        <c:manualLayout>
          <c:xMode val="edge"/>
          <c:yMode val="edge"/>
          <c:x val="0.57432465172622649"/>
          <c:y val="0.27757973435138789"/>
          <c:w val="0.40400237229961705"/>
          <c:h val="0.66146464646464664"/>
        </c:manualLayout>
      </c:layout>
      <c:txPr>
        <a:bodyPr/>
        <a:lstStyle/>
        <a:p>
          <a:pPr>
            <a:defRPr sz="800"/>
          </a:pPr>
          <a:endParaRPr lang="en-US"/>
        </a:p>
      </c:txPr>
    </c:legend>
    <c:plotVisOnly val="1"/>
  </c:chart>
  <c:txPr>
    <a:bodyPr/>
    <a:lstStyle/>
    <a:p>
      <a:pPr>
        <a:defRPr sz="18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 2</c:v>
                </c:pt>
              </c:strCache>
            </c:strRef>
          </c:tx>
          <c:cat>
            <c:strRef>
              <c:f>Sheet1!$A$2:$A$5</c:f>
              <c:strCache>
                <c:ptCount val="4"/>
                <c:pt idx="0">
                  <c:v>MOVING VIOLATION</c:v>
                </c:pt>
                <c:pt idx="1">
                  <c:v>VEHICLE TRAFFIC VIOL.</c:v>
                </c:pt>
                <c:pt idx="2">
                  <c:v>VIOLATION OF LAW</c:v>
                </c:pt>
                <c:pt idx="3">
                  <c:v>PREEXISTING KNOWLEDGE</c:v>
                </c:pt>
              </c:strCache>
            </c:strRef>
          </c:cat>
          <c:val>
            <c:numRef>
              <c:f>Sheet1!$B$2:$B$5</c:f>
              <c:numCache>
                <c:formatCode>General</c:formatCode>
                <c:ptCount val="4"/>
                <c:pt idx="0">
                  <c:v>1756</c:v>
                </c:pt>
                <c:pt idx="1">
                  <c:v>369</c:v>
                </c:pt>
                <c:pt idx="2">
                  <c:v>23</c:v>
                </c:pt>
                <c:pt idx="3">
                  <c:v>12</c:v>
                </c:pt>
              </c:numCache>
            </c:numRef>
          </c:val>
        </c:ser>
        <c:axId val="171877888"/>
        <c:axId val="171879424"/>
      </c:barChart>
      <c:catAx>
        <c:axId val="171877888"/>
        <c:scaling>
          <c:orientation val="minMax"/>
        </c:scaling>
        <c:axPos val="b"/>
        <c:tickLblPos val="nextTo"/>
        <c:crossAx val="171879424"/>
        <c:crosses val="autoZero"/>
        <c:auto val="1"/>
        <c:lblAlgn val="ctr"/>
        <c:lblOffset val="100"/>
      </c:catAx>
      <c:valAx>
        <c:axId val="171879424"/>
        <c:scaling>
          <c:orientation val="minMax"/>
        </c:scaling>
        <c:axPos val="l"/>
        <c:majorGridlines/>
        <c:numFmt formatCode="General" sourceLinked="1"/>
        <c:tickLblPos val="nextTo"/>
        <c:crossAx val="171877888"/>
        <c:crosses val="autoZero"/>
        <c:crossBetween val="between"/>
      </c:valAx>
    </c:plotArea>
    <c:plotVisOnly val="1"/>
  </c:chart>
  <c:txPr>
    <a:bodyPr/>
    <a:lstStyle/>
    <a:p>
      <a:pPr>
        <a:defRPr sz="1800"/>
      </a:pPr>
      <a:endParaRPr lang="en-US"/>
    </a:p>
  </c:txPr>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3200" u="sng" dirty="0"/>
              <a:t>SEARCHES CONDUCTED</a:t>
            </a:r>
          </a:p>
        </c:rich>
      </c:tx>
      <c:layout/>
    </c:title>
    <c:plotArea>
      <c:layout/>
      <c:pieChart>
        <c:varyColors val="1"/>
        <c:ser>
          <c:idx val="0"/>
          <c:order val="0"/>
          <c:tx>
            <c:strRef>
              <c:f>Sheet1!$B$1</c:f>
              <c:strCache>
                <c:ptCount val="1"/>
                <c:pt idx="0">
                  <c:v>SEARCHES CONDUCTED</c:v>
                </c:pt>
              </c:strCache>
            </c:strRef>
          </c:tx>
          <c:explosion val="25"/>
          <c:cat>
            <c:strRef>
              <c:f>Sheet1!$A$2:$A$6</c:f>
              <c:strCache>
                <c:ptCount val="5"/>
                <c:pt idx="0">
                  <c:v>PROBABLE CAUSE - 37%</c:v>
                </c:pt>
                <c:pt idx="1">
                  <c:v>CONSENT - 44%</c:v>
                </c:pt>
                <c:pt idx="2">
                  <c:v>INCIDENT TO ARREST - 16%</c:v>
                </c:pt>
                <c:pt idx="3">
                  <c:v>CONTRABAND - 3%</c:v>
                </c:pt>
                <c:pt idx="4">
                  <c:v>INVENTORY - 0%</c:v>
                </c:pt>
              </c:strCache>
            </c:strRef>
          </c:cat>
          <c:val>
            <c:numRef>
              <c:f>Sheet1!$B$2:$B$6</c:f>
              <c:numCache>
                <c:formatCode>0%</c:formatCode>
                <c:ptCount val="5"/>
                <c:pt idx="0">
                  <c:v>0.37000000000000033</c:v>
                </c:pt>
                <c:pt idx="1">
                  <c:v>0.44</c:v>
                </c:pt>
                <c:pt idx="2">
                  <c:v>0.16</c:v>
                </c:pt>
                <c:pt idx="3">
                  <c:v>3.0000000000000002E-2</c:v>
                </c:pt>
                <c:pt idx="4" formatCode="0.00%">
                  <c:v>0</c:v>
                </c:pt>
              </c:numCache>
            </c:numRef>
          </c:val>
        </c:ser>
        <c:firstSliceAng val="0"/>
      </c:pieChart>
    </c:plotArea>
    <c:legend>
      <c:legendPos val="r"/>
      <c:layout/>
    </c:legend>
    <c:plotVisOnly val="1"/>
  </c:chart>
  <c:txPr>
    <a:bodyPr/>
    <a:lstStyle/>
    <a:p>
      <a:pPr>
        <a:defRPr sz="1800"/>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pieChart>
        <c:varyColors val="1"/>
        <c:ser>
          <c:idx val="0"/>
          <c:order val="0"/>
          <c:tx>
            <c:strRef>
              <c:f>Sheet1!$B$1</c:f>
              <c:strCache>
                <c:ptCount val="1"/>
                <c:pt idx="0">
                  <c:v>WAS CONTRABAND FOUND</c:v>
                </c:pt>
              </c:strCache>
            </c:strRef>
          </c:tx>
          <c:explosion val="25"/>
          <c:cat>
            <c:strRef>
              <c:f>Sheet1!$A$2:$A$3</c:f>
              <c:strCache>
                <c:ptCount val="2"/>
                <c:pt idx="0">
                  <c:v>YES</c:v>
                </c:pt>
                <c:pt idx="1">
                  <c:v>NO</c:v>
                </c:pt>
              </c:strCache>
            </c:strRef>
          </c:cat>
          <c:val>
            <c:numRef>
              <c:f>Sheet1!$B$2:$B$3</c:f>
              <c:numCache>
                <c:formatCode>0%</c:formatCode>
                <c:ptCount val="2"/>
                <c:pt idx="0">
                  <c:v>0.59</c:v>
                </c:pt>
                <c:pt idx="1">
                  <c:v>0.41000000000000031</c:v>
                </c:pt>
              </c:numCache>
            </c:numRef>
          </c:val>
        </c:ser>
        <c:firstSliceAng val="0"/>
      </c:pieChart>
    </c:plotArea>
    <c:legend>
      <c:legendPos val="r"/>
      <c:layout/>
    </c:legend>
    <c:plotVisOnly val="1"/>
  </c:chart>
  <c:txPr>
    <a:bodyPr/>
    <a:lstStyle/>
    <a:p>
      <a:pPr>
        <a:defRPr sz="1800"/>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600" dirty="0"/>
              <a:t>TYPE OF CONTRABAND FOUND DURING SEARCHES</a:t>
            </a:r>
          </a:p>
        </c:rich>
      </c:tx>
      <c:layout>
        <c:manualLayout>
          <c:xMode val="edge"/>
          <c:yMode val="edge"/>
          <c:x val="0.19979160104986876"/>
          <c:y val="3.0302901326523444E-2"/>
        </c:manualLayout>
      </c:layout>
    </c:title>
    <c:plotArea>
      <c:layout>
        <c:manualLayout>
          <c:layoutTarget val="inner"/>
          <c:xMode val="edge"/>
          <c:yMode val="edge"/>
          <c:x val="0.2189604986876649"/>
          <c:y val="0.18707207207207224"/>
          <c:w val="0.28578333333333333"/>
          <c:h val="0.77238738738738744"/>
        </c:manualLayout>
      </c:layout>
      <c:pieChart>
        <c:varyColors val="1"/>
        <c:ser>
          <c:idx val="0"/>
          <c:order val="0"/>
          <c:tx>
            <c:strRef>
              <c:f>Sheet1!$B$1</c:f>
              <c:strCache>
                <c:ptCount val="1"/>
                <c:pt idx="0">
                  <c:v>TYPE OF CONTRABAND FOUND DURING SEARCHES</c:v>
                </c:pt>
              </c:strCache>
            </c:strRef>
          </c:tx>
          <c:explosion val="25"/>
          <c:cat>
            <c:strRef>
              <c:f>Sheet1!$A$2:$A$6</c:f>
              <c:strCache>
                <c:ptCount val="5"/>
                <c:pt idx="0">
                  <c:v>DRUGS - 78%</c:v>
                </c:pt>
                <c:pt idx="1">
                  <c:v>CURRENCY - 0%</c:v>
                </c:pt>
                <c:pt idx="2">
                  <c:v>WEAPONS -0%</c:v>
                </c:pt>
                <c:pt idx="3">
                  <c:v>ALCOHOL - 13%</c:v>
                </c:pt>
                <c:pt idx="4">
                  <c:v>OTHER - 8%</c:v>
                </c:pt>
              </c:strCache>
            </c:strRef>
          </c:cat>
          <c:val>
            <c:numRef>
              <c:f>Sheet1!$B$2:$B$6</c:f>
              <c:numCache>
                <c:formatCode>0.00%</c:formatCode>
                <c:ptCount val="5"/>
                <c:pt idx="0" formatCode="0%">
                  <c:v>0.78</c:v>
                </c:pt>
                <c:pt idx="1">
                  <c:v>0</c:v>
                </c:pt>
                <c:pt idx="2">
                  <c:v>0</c:v>
                </c:pt>
                <c:pt idx="3" formatCode="0%">
                  <c:v>0.13</c:v>
                </c:pt>
                <c:pt idx="4" formatCode="0%">
                  <c:v>8.0000000000000043E-2</c:v>
                </c:pt>
              </c:numCache>
            </c:numRef>
          </c:val>
        </c:ser>
        <c:firstSliceAng val="0"/>
      </c:pieChart>
    </c:plotArea>
    <c:legend>
      <c:legendPos val="r"/>
      <c:layout/>
    </c:legend>
    <c:plotVisOnly val="1"/>
  </c:chart>
  <c:txPr>
    <a:bodyPr/>
    <a:lstStyle/>
    <a:p>
      <a:pPr>
        <a:defRPr sz="1800"/>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5491505607253825"/>
          <c:y val="3.8461538461538464E-2"/>
          <c:w val="0.22727272727272727"/>
          <c:h val="0.96153846153846168"/>
        </c:manualLayout>
      </c:layout>
      <c:pieChart>
        <c:varyColors val="1"/>
        <c:ser>
          <c:idx val="0"/>
          <c:order val="0"/>
          <c:tx>
            <c:strRef>
              <c:f>Sheet1!$B$1</c:f>
              <c:strCache>
                <c:ptCount val="1"/>
                <c:pt idx="0">
                  <c:v>ACCIDENTS BY AREA</c:v>
                </c:pt>
              </c:strCache>
            </c:strRef>
          </c:tx>
          <c:explosion val="4"/>
          <c:cat>
            <c:strRef>
              <c:f>Sheet1!$A$2:$A$5</c:f>
              <c:strCache>
                <c:ptCount val="4"/>
                <c:pt idx="0">
                  <c:v>NORTH OF BLANCO RIVER</c:v>
                </c:pt>
                <c:pt idx="1">
                  <c:v>SOUTH OF BLANCO RIVER</c:v>
                </c:pt>
                <c:pt idx="2">
                  <c:v>EAST OF 281</c:v>
                </c:pt>
                <c:pt idx="3">
                  <c:v>WEST OF 281</c:v>
                </c:pt>
              </c:strCache>
            </c:strRef>
          </c:cat>
          <c:val>
            <c:numRef>
              <c:f>Sheet1!$B$2:$B$5</c:f>
              <c:numCache>
                <c:formatCode>General</c:formatCode>
                <c:ptCount val="4"/>
                <c:pt idx="0">
                  <c:v>23</c:v>
                </c:pt>
                <c:pt idx="1">
                  <c:v>23</c:v>
                </c:pt>
                <c:pt idx="2">
                  <c:v>4</c:v>
                </c:pt>
                <c:pt idx="3">
                  <c:v>5</c:v>
                </c:pt>
              </c:numCache>
            </c:numRef>
          </c:val>
        </c:ser>
        <c:firstSliceAng val="0"/>
      </c:pieChart>
    </c:plotArea>
    <c:legend>
      <c:legendPos val="r"/>
      <c:layout/>
      <c:txPr>
        <a:bodyPr/>
        <a:lstStyle/>
        <a:p>
          <a:pPr>
            <a:defRPr sz="1600" b="1" i="0" baseline="0">
              <a:latin typeface="Calibri" pitchFamily="34" charset="0"/>
            </a:defRPr>
          </a:pPr>
          <a:endParaRPr lang="en-US"/>
        </a:p>
      </c:txPr>
    </c:legend>
    <c:plotVisOnly val="1"/>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Column1</c:v>
                </c:pt>
              </c:strCache>
            </c:strRef>
          </c:tx>
          <c:dPt>
            <c:idx val="1"/>
            <c:explosion val="1"/>
          </c:dPt>
          <c:cat>
            <c:strRef>
              <c:f>Sheet1!$A$2:$A$6</c:f>
              <c:strCache>
                <c:ptCount val="5"/>
                <c:pt idx="0">
                  <c:v>Business</c:v>
                </c:pt>
                <c:pt idx="1">
                  <c:v>Residence</c:v>
                </c:pt>
                <c:pt idx="2">
                  <c:v>Motor Veh.</c:v>
                </c:pt>
                <c:pt idx="3">
                  <c:v>Construction</c:v>
                </c:pt>
                <c:pt idx="4">
                  <c:v>Other</c:v>
                </c:pt>
              </c:strCache>
            </c:strRef>
          </c:cat>
          <c:val>
            <c:numRef>
              <c:f>Sheet1!$B$2:$B$6</c:f>
              <c:numCache>
                <c:formatCode>General</c:formatCode>
                <c:ptCount val="5"/>
                <c:pt idx="0">
                  <c:v>12</c:v>
                </c:pt>
                <c:pt idx="1">
                  <c:v>12</c:v>
                </c:pt>
                <c:pt idx="2">
                  <c:v>1</c:v>
                </c:pt>
                <c:pt idx="3">
                  <c:v>0</c:v>
                </c:pt>
                <c:pt idx="4">
                  <c:v>7</c:v>
                </c:pt>
              </c:numCache>
            </c:numRef>
          </c:val>
        </c:ser>
        <c:firstSliceAng val="0"/>
      </c:pieChart>
    </c:plotArea>
    <c:legend>
      <c:legendPos val="r"/>
      <c:layout>
        <c:manualLayout>
          <c:xMode val="edge"/>
          <c:yMode val="edge"/>
          <c:x val="0.64793175853019414"/>
          <c:y val="8.7413385826771439E-2"/>
          <c:w val="0.35206824146981924"/>
          <c:h val="0.91258661417322839"/>
        </c:manualLayout>
      </c:layout>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 2</c:v>
                </c:pt>
              </c:strCache>
            </c:strRef>
          </c:tx>
          <c:explosion val="25"/>
          <c:cat>
            <c:strRef>
              <c:f>Sheet1!$A$2:$A$4</c:f>
              <c:strCache>
                <c:ptCount val="3"/>
                <c:pt idx="0">
                  <c:v>EMS</c:v>
                </c:pt>
                <c:pt idx="1">
                  <c:v>FIRE</c:v>
                </c:pt>
                <c:pt idx="2">
                  <c:v>Other Agency</c:v>
                </c:pt>
              </c:strCache>
            </c:strRef>
          </c:cat>
          <c:val>
            <c:numRef>
              <c:f>Sheet1!$B$2:$B$4</c:f>
              <c:numCache>
                <c:formatCode>General</c:formatCode>
                <c:ptCount val="3"/>
                <c:pt idx="0">
                  <c:v>80</c:v>
                </c:pt>
                <c:pt idx="1">
                  <c:v>25</c:v>
                </c:pt>
                <c:pt idx="2">
                  <c:v>199</c:v>
                </c:pt>
              </c:numCache>
            </c:numRef>
          </c:val>
        </c:ser>
        <c:firstSliceAng val="0"/>
      </c:pieChart>
    </c:plotArea>
    <c:legend>
      <c:legendPos val="r"/>
      <c:layout/>
      <c:txPr>
        <a:bodyPr/>
        <a:lstStyle/>
        <a:p>
          <a:pPr>
            <a:defRPr baseline="0">
              <a:solidFill>
                <a:srgbClr val="0070C0"/>
              </a:solidFill>
            </a:defRPr>
          </a:pPr>
          <a:endParaRPr lang="en-US"/>
        </a:p>
      </c:txPr>
    </c:legend>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8773832516218619"/>
          <c:y val="6.3146438591727763E-2"/>
          <c:w val="0.77767047986926163"/>
          <c:h val="0.86256267535523556"/>
        </c:manualLayout>
      </c:layout>
      <c:barChart>
        <c:barDir val="col"/>
        <c:grouping val="clustered"/>
        <c:ser>
          <c:idx val="0"/>
          <c:order val="0"/>
          <c:tx>
            <c:strRef>
              <c:f>Sheet1!$B$1</c:f>
              <c:strCache>
                <c:ptCount val="1"/>
                <c:pt idx="0">
                  <c:v>Column1</c:v>
                </c:pt>
              </c:strCache>
            </c:strRef>
          </c:tx>
          <c:cat>
            <c:numRef>
              <c:f>Sheet1!$A$2:$A$5</c:f>
              <c:numCache>
                <c:formatCode>General</c:formatCode>
                <c:ptCount val="4"/>
                <c:pt idx="0">
                  <c:v>2018</c:v>
                </c:pt>
                <c:pt idx="1">
                  <c:v>2019</c:v>
                </c:pt>
                <c:pt idx="2">
                  <c:v>2020</c:v>
                </c:pt>
                <c:pt idx="3">
                  <c:v>2021</c:v>
                </c:pt>
              </c:numCache>
            </c:numRef>
          </c:cat>
          <c:val>
            <c:numRef>
              <c:f>Sheet1!$B$2:$B$5</c:f>
              <c:numCache>
                <c:formatCode>General</c:formatCode>
                <c:ptCount val="4"/>
                <c:pt idx="0">
                  <c:v>636</c:v>
                </c:pt>
                <c:pt idx="1">
                  <c:v>1099</c:v>
                </c:pt>
                <c:pt idx="2">
                  <c:v>1123</c:v>
                </c:pt>
                <c:pt idx="3">
                  <c:v>2965</c:v>
                </c:pt>
              </c:numCache>
            </c:numRef>
          </c:val>
        </c:ser>
        <c:ser>
          <c:idx val="1"/>
          <c:order val="1"/>
          <c:tx>
            <c:strRef>
              <c:f>Sheet1!$C$1</c:f>
              <c:strCache>
                <c:ptCount val="1"/>
                <c:pt idx="0">
                  <c:v>Column2</c:v>
                </c:pt>
              </c:strCache>
            </c:strRef>
          </c:tx>
          <c:cat>
            <c:numRef>
              <c:f>Sheet1!$A$2:$A$5</c:f>
              <c:numCache>
                <c:formatCode>General</c:formatCode>
                <c:ptCount val="4"/>
                <c:pt idx="0">
                  <c:v>2018</c:v>
                </c:pt>
                <c:pt idx="1">
                  <c:v>2019</c:v>
                </c:pt>
                <c:pt idx="2">
                  <c:v>2020</c:v>
                </c:pt>
                <c:pt idx="3">
                  <c:v>2021</c:v>
                </c:pt>
              </c:numCache>
            </c:numRef>
          </c:cat>
          <c:val>
            <c:numRef>
              <c:f>Sheet1!$C$2:$C$5</c:f>
              <c:numCache>
                <c:formatCode>General</c:formatCode>
                <c:ptCount val="4"/>
              </c:numCache>
            </c:numRef>
          </c:val>
        </c:ser>
        <c:ser>
          <c:idx val="2"/>
          <c:order val="2"/>
          <c:tx>
            <c:strRef>
              <c:f>Sheet1!$D$1</c:f>
              <c:strCache>
                <c:ptCount val="1"/>
                <c:pt idx="0">
                  <c:v>Column3</c:v>
                </c:pt>
              </c:strCache>
            </c:strRef>
          </c:tx>
          <c:cat>
            <c:numRef>
              <c:f>Sheet1!$A$2:$A$5</c:f>
              <c:numCache>
                <c:formatCode>General</c:formatCode>
                <c:ptCount val="4"/>
                <c:pt idx="0">
                  <c:v>2018</c:v>
                </c:pt>
                <c:pt idx="1">
                  <c:v>2019</c:v>
                </c:pt>
                <c:pt idx="2">
                  <c:v>2020</c:v>
                </c:pt>
                <c:pt idx="3">
                  <c:v>2021</c:v>
                </c:pt>
              </c:numCache>
            </c:numRef>
          </c:cat>
          <c:val>
            <c:numRef>
              <c:f>Sheet1!$D$2:$D$5</c:f>
              <c:numCache>
                <c:formatCode>General</c:formatCode>
                <c:ptCount val="4"/>
              </c:numCache>
            </c:numRef>
          </c:val>
        </c:ser>
        <c:axId val="171215104"/>
        <c:axId val="171229184"/>
      </c:barChart>
      <c:catAx>
        <c:axId val="171215104"/>
        <c:scaling>
          <c:orientation val="minMax"/>
        </c:scaling>
        <c:axPos val="b"/>
        <c:numFmt formatCode="General" sourceLinked="1"/>
        <c:tickLblPos val="nextTo"/>
        <c:crossAx val="171229184"/>
        <c:crosses val="autoZero"/>
        <c:auto val="1"/>
        <c:lblAlgn val="ctr"/>
        <c:lblOffset val="100"/>
      </c:catAx>
      <c:valAx>
        <c:axId val="171229184"/>
        <c:scaling>
          <c:orientation val="minMax"/>
        </c:scaling>
        <c:axPos val="l"/>
        <c:majorGridlines/>
        <c:numFmt formatCode="General" sourceLinked="1"/>
        <c:tickLblPos val="nextTo"/>
        <c:crossAx val="171215104"/>
        <c:crosses val="autoZero"/>
        <c:crossBetween val="between"/>
      </c:valAx>
    </c:plotArea>
    <c:plotVisOnly val="1"/>
  </c:chart>
  <c:txPr>
    <a:bodyPr/>
    <a:lstStyle/>
    <a:p>
      <a:pPr>
        <a:defRPr sz="1800" baseline="0">
          <a:solidFill>
            <a:srgbClr val="0070C0"/>
          </a:solidFill>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2020</c:v>
                </c:pt>
              </c:strCache>
            </c:strRef>
          </c:tx>
          <c:cat>
            <c:strRef>
              <c:f>Sheet1!$A$2:$A$3</c:f>
              <c:strCache>
                <c:ptCount val="2"/>
                <c:pt idx="0">
                  <c:v>Felony</c:v>
                </c:pt>
                <c:pt idx="1">
                  <c:v>Misdemeanor</c:v>
                </c:pt>
              </c:strCache>
            </c:strRef>
          </c:cat>
          <c:val>
            <c:numRef>
              <c:f>Sheet1!$B$2:$B$3</c:f>
              <c:numCache>
                <c:formatCode>General</c:formatCode>
                <c:ptCount val="2"/>
                <c:pt idx="0">
                  <c:v>79</c:v>
                </c:pt>
                <c:pt idx="1">
                  <c:v>49</c:v>
                </c:pt>
              </c:numCache>
            </c:numRef>
          </c:val>
        </c:ser>
        <c:ser>
          <c:idx val="1"/>
          <c:order val="1"/>
          <c:tx>
            <c:strRef>
              <c:f>Sheet1!$C$1</c:f>
              <c:strCache>
                <c:ptCount val="1"/>
                <c:pt idx="0">
                  <c:v>2021</c:v>
                </c:pt>
              </c:strCache>
            </c:strRef>
          </c:tx>
          <c:cat>
            <c:strRef>
              <c:f>Sheet1!$A$2:$A$3</c:f>
              <c:strCache>
                <c:ptCount val="2"/>
                <c:pt idx="0">
                  <c:v>Felony</c:v>
                </c:pt>
                <c:pt idx="1">
                  <c:v>Misdemeanor</c:v>
                </c:pt>
              </c:strCache>
            </c:strRef>
          </c:cat>
          <c:val>
            <c:numRef>
              <c:f>Sheet1!$C$2:$C$3</c:f>
              <c:numCache>
                <c:formatCode>General</c:formatCode>
                <c:ptCount val="2"/>
                <c:pt idx="0">
                  <c:v>79</c:v>
                </c:pt>
                <c:pt idx="1">
                  <c:v>103</c:v>
                </c:pt>
              </c:numCache>
            </c:numRef>
          </c:val>
        </c:ser>
        <c:axId val="171134976"/>
        <c:axId val="171136512"/>
      </c:barChart>
      <c:catAx>
        <c:axId val="171134976"/>
        <c:scaling>
          <c:orientation val="minMax"/>
        </c:scaling>
        <c:axPos val="b"/>
        <c:tickLblPos val="nextTo"/>
        <c:crossAx val="171136512"/>
        <c:crosses val="autoZero"/>
        <c:auto val="1"/>
        <c:lblAlgn val="ctr"/>
        <c:lblOffset val="100"/>
      </c:catAx>
      <c:valAx>
        <c:axId val="171136512"/>
        <c:scaling>
          <c:orientation val="minMax"/>
        </c:scaling>
        <c:axPos val="l"/>
        <c:majorGridlines/>
        <c:numFmt formatCode="General" sourceLinked="1"/>
        <c:tickLblPos val="nextTo"/>
        <c:crossAx val="171134976"/>
        <c:crosses val="autoZero"/>
        <c:crossBetween val="between"/>
      </c:valAx>
    </c:plotArea>
    <c:legend>
      <c:legendPos val="r"/>
      <c:layout/>
    </c:legend>
    <c:plotVisOnly val="1"/>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2020</c:v>
                </c:pt>
              </c:strCache>
            </c:strRef>
          </c:tx>
          <c:cat>
            <c:strRef>
              <c:f>Sheet1!$A$2:$A$3</c:f>
              <c:strCache>
                <c:ptCount val="2"/>
                <c:pt idx="0">
                  <c:v>Narcotics</c:v>
                </c:pt>
                <c:pt idx="1">
                  <c:v>Alcohol</c:v>
                </c:pt>
              </c:strCache>
            </c:strRef>
          </c:cat>
          <c:val>
            <c:numRef>
              <c:f>Sheet1!$B$2:$B$3</c:f>
              <c:numCache>
                <c:formatCode>General</c:formatCode>
                <c:ptCount val="2"/>
                <c:pt idx="0">
                  <c:v>167</c:v>
                </c:pt>
                <c:pt idx="1">
                  <c:v>26</c:v>
                </c:pt>
              </c:numCache>
            </c:numRef>
          </c:val>
        </c:ser>
        <c:ser>
          <c:idx val="1"/>
          <c:order val="1"/>
          <c:tx>
            <c:strRef>
              <c:f>Sheet1!$C$1</c:f>
              <c:strCache>
                <c:ptCount val="1"/>
                <c:pt idx="0">
                  <c:v>2021</c:v>
                </c:pt>
              </c:strCache>
            </c:strRef>
          </c:tx>
          <c:cat>
            <c:strRef>
              <c:f>Sheet1!$A$2:$A$3</c:f>
              <c:strCache>
                <c:ptCount val="2"/>
                <c:pt idx="0">
                  <c:v>Narcotics</c:v>
                </c:pt>
                <c:pt idx="1">
                  <c:v>Alcohol</c:v>
                </c:pt>
              </c:strCache>
            </c:strRef>
          </c:cat>
          <c:val>
            <c:numRef>
              <c:f>Sheet1!$C$2:$C$3</c:f>
              <c:numCache>
                <c:formatCode>General</c:formatCode>
                <c:ptCount val="2"/>
                <c:pt idx="0">
                  <c:v>187</c:v>
                </c:pt>
                <c:pt idx="1">
                  <c:v>36</c:v>
                </c:pt>
              </c:numCache>
            </c:numRef>
          </c:val>
        </c:ser>
        <c:axId val="171313408"/>
        <c:axId val="171315200"/>
      </c:barChart>
      <c:catAx>
        <c:axId val="171313408"/>
        <c:scaling>
          <c:orientation val="minMax"/>
        </c:scaling>
        <c:axPos val="b"/>
        <c:tickLblPos val="nextTo"/>
        <c:crossAx val="171315200"/>
        <c:crosses val="autoZero"/>
        <c:auto val="1"/>
        <c:lblAlgn val="ctr"/>
        <c:lblOffset val="100"/>
      </c:catAx>
      <c:valAx>
        <c:axId val="171315200"/>
        <c:scaling>
          <c:orientation val="minMax"/>
        </c:scaling>
        <c:axPos val="l"/>
        <c:majorGridlines/>
        <c:numFmt formatCode="General" sourceLinked="1"/>
        <c:tickLblPos val="nextTo"/>
        <c:crossAx val="171313408"/>
        <c:crosses val="autoZero"/>
        <c:crossBetween val="between"/>
      </c:valAx>
    </c:plotArea>
    <c:legend>
      <c:legendPos val="r"/>
      <c:layout/>
    </c:legend>
    <c:plotVisOnly val="1"/>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layout/>
    </c:title>
    <c:view3D>
      <c:rotX val="30"/>
      <c:perspective val="30"/>
    </c:view3D>
    <c:plotArea>
      <c:layout/>
      <c:pie3DChart>
        <c:varyColors val="1"/>
        <c:ser>
          <c:idx val="0"/>
          <c:order val="0"/>
          <c:tx>
            <c:strRef>
              <c:f>Sheet1!$B$1</c:f>
              <c:strCache>
                <c:ptCount val="1"/>
                <c:pt idx="0">
                  <c:v>RATIO OF WARNINGS TO CITATIONS</c:v>
                </c:pt>
              </c:strCache>
            </c:strRef>
          </c:tx>
          <c:explosion val="25"/>
          <c:cat>
            <c:strRef>
              <c:f>Sheet1!$A$2:$A$3</c:f>
              <c:strCache>
                <c:ptCount val="2"/>
                <c:pt idx="0">
                  <c:v>Warnings </c:v>
                </c:pt>
                <c:pt idx="1">
                  <c:v>Citations</c:v>
                </c:pt>
              </c:strCache>
            </c:strRef>
          </c:cat>
          <c:val>
            <c:numRef>
              <c:f>Sheet1!$B$2:$B$3</c:f>
              <c:numCache>
                <c:formatCode>0%</c:formatCode>
                <c:ptCount val="2"/>
                <c:pt idx="0">
                  <c:v>0.67000000000000015</c:v>
                </c:pt>
                <c:pt idx="1">
                  <c:v>0.33000000000000007</c:v>
                </c:pt>
              </c:numCache>
            </c:numRef>
          </c:val>
        </c:ser>
      </c:pie3DChart>
    </c:plotArea>
    <c:legend>
      <c:legendPos val="r"/>
      <c:layout/>
    </c:legend>
    <c:plotVisOnly val="1"/>
  </c:chart>
  <c:txPr>
    <a:bodyPr/>
    <a:lstStyle/>
    <a:p>
      <a:pPr>
        <a:defRPr sz="1800"/>
      </a:pPr>
      <a:endParaRPr lang="en-US"/>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layout/>
    </c:title>
    <c:view3D>
      <c:rotX val="30"/>
      <c:perspective val="30"/>
    </c:view3D>
    <c:plotArea>
      <c:layout>
        <c:manualLayout>
          <c:layoutTarget val="inner"/>
          <c:xMode val="edge"/>
          <c:yMode val="edge"/>
          <c:x val="0"/>
          <c:y val="0.15540615115418432"/>
          <c:w val="0.6595582677165357"/>
          <c:h val="0.84459384884581734"/>
        </c:manualLayout>
      </c:layout>
      <c:pie3DChart>
        <c:varyColors val="1"/>
        <c:ser>
          <c:idx val="0"/>
          <c:order val="0"/>
          <c:tx>
            <c:strRef>
              <c:f>Sheet1!$B$1</c:f>
              <c:strCache>
                <c:ptCount val="1"/>
                <c:pt idx="0">
                  <c:v>% RECEIVING CITATIONS</c:v>
                </c:pt>
              </c:strCache>
            </c:strRef>
          </c:tx>
          <c:explosion val="25"/>
          <c:dPt>
            <c:idx val="0"/>
            <c:explosion val="52"/>
          </c:dPt>
          <c:dPt>
            <c:idx val="1"/>
            <c:explosion val="22"/>
          </c:dPt>
          <c:cat>
            <c:strRef>
              <c:f>Sheet1!$A$2:$A$3</c:f>
              <c:strCache>
                <c:ptCount val="2"/>
                <c:pt idx="0">
                  <c:v>Non-Residents</c:v>
                </c:pt>
                <c:pt idx="1">
                  <c:v>Residents</c:v>
                </c:pt>
              </c:strCache>
            </c:strRef>
          </c:cat>
          <c:val>
            <c:numRef>
              <c:f>Sheet1!$B$2:$B$3</c:f>
              <c:numCache>
                <c:formatCode>0%</c:formatCode>
                <c:ptCount val="2"/>
                <c:pt idx="0">
                  <c:v>0.94000000000000061</c:v>
                </c:pt>
                <c:pt idx="1">
                  <c:v>6.0000000000000032E-2</c:v>
                </c:pt>
              </c:numCache>
            </c:numRef>
          </c:val>
        </c:ser>
      </c:pie3DChart>
    </c:plotArea>
    <c:legend>
      <c:legendPos val="r"/>
      <c:layout/>
    </c:legend>
    <c:plotVisOnly val="1"/>
  </c:chart>
  <c:txPr>
    <a:bodyPr/>
    <a:lstStyle/>
    <a:p>
      <a:pPr>
        <a:defRPr sz="1800"/>
      </a:pPr>
      <a:endParaRPr lang="en-US"/>
    </a:p>
  </c:tx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2710377763289161E-2"/>
          <c:y val="3.333333333333334E-2"/>
          <c:w val="0.64015151515152036"/>
          <c:h val="0.93888888888889299"/>
        </c:manualLayout>
      </c:layout>
      <c:doughnutChart>
        <c:varyColors val="1"/>
        <c:ser>
          <c:idx val="0"/>
          <c:order val="0"/>
          <c:tx>
            <c:strRef>
              <c:f>Sheet1!$B$1</c:f>
              <c:strCache>
                <c:ptCount val="1"/>
                <c:pt idx="0">
                  <c:v> 2</c:v>
                </c:pt>
              </c:strCache>
            </c:strRef>
          </c:tx>
          <c:explosion val="25"/>
          <c:dPt>
            <c:idx val="3"/>
            <c:explosion val="27"/>
          </c:dPt>
          <c:cat>
            <c:strRef>
              <c:f>Sheet1!$A$2:$A$6</c:f>
              <c:strCache>
                <c:ptCount val="5"/>
                <c:pt idx="0">
                  <c:v>Alaska Native/American Indian  .19%</c:v>
                </c:pt>
                <c:pt idx="1">
                  <c:v>Asian/Pacific Islander   1.85%</c:v>
                </c:pt>
                <c:pt idx="2">
                  <c:v>African American     3.06%</c:v>
                </c:pt>
                <c:pt idx="3">
                  <c:v>White  69.95%</c:v>
                </c:pt>
                <c:pt idx="4">
                  <c:v>Hispanic/Latino        24.95%</c:v>
                </c:pt>
              </c:strCache>
            </c:strRef>
          </c:cat>
          <c:val>
            <c:numRef>
              <c:f>Sheet1!$B$2:$B$6</c:f>
              <c:numCache>
                <c:formatCode>0.00%</c:formatCode>
                <c:ptCount val="5"/>
                <c:pt idx="0">
                  <c:v>1.9000000000000026E-3</c:v>
                </c:pt>
                <c:pt idx="1">
                  <c:v>1.8499999999999999E-2</c:v>
                </c:pt>
                <c:pt idx="2">
                  <c:v>3.0599999999999999E-2</c:v>
                </c:pt>
                <c:pt idx="3" formatCode="0%">
                  <c:v>0.69950000000000001</c:v>
                </c:pt>
                <c:pt idx="4" formatCode="0%">
                  <c:v>0.24950000000000017</c:v>
                </c:pt>
              </c:numCache>
            </c:numRef>
          </c:val>
        </c:ser>
        <c:firstSliceAng val="0"/>
        <c:holeSize val="50"/>
      </c:doughnutChart>
    </c:plotArea>
    <c:legend>
      <c:legendPos val="r"/>
      <c:layout>
        <c:manualLayout>
          <c:xMode val="edge"/>
          <c:yMode val="edge"/>
          <c:x val="0.70655780243379274"/>
          <c:y val="6.6211067366579085E-2"/>
          <c:w val="0.28207856120258157"/>
          <c:h val="0.86757764654419112"/>
        </c:manualLayout>
      </c:layout>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71F091-D16E-4A7C-9BE4-7BBD90C8C9E5}" type="doc">
      <dgm:prSet loTypeId="urn:microsoft.com/office/officeart/2005/8/layout/hierarchy6" loCatId="hierarchy" qsTypeId="urn:microsoft.com/office/officeart/2005/8/quickstyle/3d2" qsCatId="3D" csTypeId="urn:microsoft.com/office/officeart/2005/8/colors/accent1_2" csCatId="accent1" phldr="1"/>
      <dgm:spPr/>
      <dgm:t>
        <a:bodyPr/>
        <a:lstStyle/>
        <a:p>
          <a:endParaRPr lang="en-US"/>
        </a:p>
      </dgm:t>
    </dgm:pt>
    <dgm:pt modelId="{171F9A06-3CBE-4A2F-8F74-72C9A6559D0E}">
      <dgm:prSet phldrT="[Text]"/>
      <dgm:spPr/>
      <dgm:t>
        <a:bodyPr/>
        <a:lstStyle/>
        <a:p>
          <a:r>
            <a:rPr lang="en-US"/>
            <a:t>Chief of Police</a:t>
          </a:r>
        </a:p>
      </dgm:t>
    </dgm:pt>
    <dgm:pt modelId="{17610F24-B972-4B69-BBDD-F96444E5F46C}" type="parTrans" cxnId="{F40BAEA8-FDC5-4393-AE5B-62406B99747A}">
      <dgm:prSet/>
      <dgm:spPr/>
      <dgm:t>
        <a:bodyPr/>
        <a:lstStyle/>
        <a:p>
          <a:endParaRPr lang="en-US"/>
        </a:p>
      </dgm:t>
    </dgm:pt>
    <dgm:pt modelId="{C6829BCE-CB90-4032-821D-F2A219986EFC}" type="sibTrans" cxnId="{F40BAEA8-FDC5-4393-AE5B-62406B99747A}">
      <dgm:prSet/>
      <dgm:spPr/>
      <dgm:t>
        <a:bodyPr/>
        <a:lstStyle/>
        <a:p>
          <a:endParaRPr lang="en-US"/>
        </a:p>
      </dgm:t>
    </dgm:pt>
    <dgm:pt modelId="{65770871-89C9-400F-BFE1-7F98EF1D753F}" type="asst">
      <dgm:prSet phldrT="[Text]"/>
      <dgm:spPr/>
      <dgm:t>
        <a:bodyPr/>
        <a:lstStyle/>
        <a:p>
          <a:r>
            <a:rPr lang="en-US"/>
            <a:t>LT</a:t>
          </a:r>
        </a:p>
      </dgm:t>
    </dgm:pt>
    <dgm:pt modelId="{27C22D2F-E5DC-460D-AD87-8DB39F3B8100}" type="parTrans" cxnId="{7B2A1144-CE14-4C34-A57B-C98FE74AF4E8}">
      <dgm:prSet/>
      <dgm:spPr/>
      <dgm:t>
        <a:bodyPr/>
        <a:lstStyle/>
        <a:p>
          <a:endParaRPr lang="en-US"/>
        </a:p>
      </dgm:t>
    </dgm:pt>
    <dgm:pt modelId="{D7F4CCD1-10CC-45B5-B07F-B28597DAB471}" type="sibTrans" cxnId="{7B2A1144-CE14-4C34-A57B-C98FE74AF4E8}">
      <dgm:prSet/>
      <dgm:spPr/>
      <dgm:t>
        <a:bodyPr/>
        <a:lstStyle/>
        <a:p>
          <a:endParaRPr lang="en-US"/>
        </a:p>
      </dgm:t>
    </dgm:pt>
    <dgm:pt modelId="{38A764F4-761D-44B2-9BD2-743E3754A8D0}" type="asst">
      <dgm:prSet/>
      <dgm:spPr/>
      <dgm:t>
        <a:bodyPr/>
        <a:lstStyle/>
        <a:p>
          <a:r>
            <a:rPr lang="en-US"/>
            <a:t>Administrative</a:t>
          </a:r>
        </a:p>
        <a:p>
          <a:r>
            <a:rPr lang="en-US"/>
            <a:t>Assistant</a:t>
          </a:r>
        </a:p>
      </dgm:t>
    </dgm:pt>
    <dgm:pt modelId="{D449BAD6-CFA0-4D68-854D-0A332D923436}" type="parTrans" cxnId="{1A283931-1281-4010-88AE-8582ABDC1B03}">
      <dgm:prSet/>
      <dgm:spPr/>
      <dgm:t>
        <a:bodyPr/>
        <a:lstStyle/>
        <a:p>
          <a:endParaRPr lang="en-US"/>
        </a:p>
      </dgm:t>
    </dgm:pt>
    <dgm:pt modelId="{8400D6D9-754A-4517-BA84-3DF7513F3177}" type="sibTrans" cxnId="{1A283931-1281-4010-88AE-8582ABDC1B03}">
      <dgm:prSet/>
      <dgm:spPr/>
      <dgm:t>
        <a:bodyPr/>
        <a:lstStyle/>
        <a:p>
          <a:endParaRPr lang="en-US"/>
        </a:p>
      </dgm:t>
    </dgm:pt>
    <dgm:pt modelId="{02A959F6-AA8E-40EC-8700-90F0B1D76812}" type="asst">
      <dgm:prSet/>
      <dgm:spPr/>
      <dgm:t>
        <a:bodyPr/>
        <a:lstStyle/>
        <a:p>
          <a:r>
            <a:rPr lang="en-US"/>
            <a:t>CID</a:t>
          </a:r>
        </a:p>
      </dgm:t>
    </dgm:pt>
    <dgm:pt modelId="{D1520568-6211-41D4-AF10-8C372D7505FC}" type="parTrans" cxnId="{39E20FBC-B10F-4A0F-9F77-B0D237850D25}">
      <dgm:prSet/>
      <dgm:spPr/>
      <dgm:t>
        <a:bodyPr/>
        <a:lstStyle/>
        <a:p>
          <a:endParaRPr lang="en-US"/>
        </a:p>
      </dgm:t>
    </dgm:pt>
    <dgm:pt modelId="{88AFBE01-7027-4B48-87BA-1DDD2D0E8A6E}" type="sibTrans" cxnId="{39E20FBC-B10F-4A0F-9F77-B0D237850D25}">
      <dgm:prSet/>
      <dgm:spPr/>
      <dgm:t>
        <a:bodyPr/>
        <a:lstStyle/>
        <a:p>
          <a:endParaRPr lang="en-US"/>
        </a:p>
      </dgm:t>
    </dgm:pt>
    <dgm:pt modelId="{5B3595E1-596B-499F-8D44-261F67E8784B}" type="asst">
      <dgm:prSet/>
      <dgm:spPr/>
      <dgm:t>
        <a:bodyPr/>
        <a:lstStyle/>
        <a:p>
          <a:r>
            <a:rPr lang="en-US"/>
            <a:t>SRO</a:t>
          </a:r>
        </a:p>
      </dgm:t>
    </dgm:pt>
    <dgm:pt modelId="{35EDB9B1-95E7-4577-81A3-4A0CE9FF7027}" type="parTrans" cxnId="{F8F297A8-808D-418A-8BD8-5BAA86AFCC9C}">
      <dgm:prSet/>
      <dgm:spPr/>
      <dgm:t>
        <a:bodyPr/>
        <a:lstStyle/>
        <a:p>
          <a:endParaRPr lang="en-US"/>
        </a:p>
      </dgm:t>
    </dgm:pt>
    <dgm:pt modelId="{F0E37A40-79A9-4143-9188-AFBD1DF6108B}" type="sibTrans" cxnId="{F8F297A8-808D-418A-8BD8-5BAA86AFCC9C}">
      <dgm:prSet/>
      <dgm:spPr/>
      <dgm:t>
        <a:bodyPr/>
        <a:lstStyle/>
        <a:p>
          <a:endParaRPr lang="en-US"/>
        </a:p>
      </dgm:t>
    </dgm:pt>
    <dgm:pt modelId="{EC1F4566-1300-4850-92DB-7A81C9A50753}">
      <dgm:prSet/>
      <dgm:spPr/>
      <dgm:t>
        <a:bodyPr/>
        <a:lstStyle/>
        <a:p>
          <a:r>
            <a:rPr lang="en-US"/>
            <a:t>DAY SHIFT</a:t>
          </a:r>
        </a:p>
      </dgm:t>
    </dgm:pt>
    <dgm:pt modelId="{E02CCCA5-FC3C-46AE-9ABD-9472C895F859}" type="parTrans" cxnId="{BFDEE120-661B-4044-9C4A-8B8F74BE94A3}">
      <dgm:prSet/>
      <dgm:spPr/>
      <dgm:t>
        <a:bodyPr/>
        <a:lstStyle/>
        <a:p>
          <a:endParaRPr lang="en-US"/>
        </a:p>
      </dgm:t>
    </dgm:pt>
    <dgm:pt modelId="{1D2F9284-0089-4AE8-A62E-0A174FE99F64}" type="sibTrans" cxnId="{BFDEE120-661B-4044-9C4A-8B8F74BE94A3}">
      <dgm:prSet/>
      <dgm:spPr/>
      <dgm:t>
        <a:bodyPr/>
        <a:lstStyle/>
        <a:p>
          <a:endParaRPr lang="en-US"/>
        </a:p>
      </dgm:t>
    </dgm:pt>
    <dgm:pt modelId="{C9B81250-9C81-4B52-9112-FE0BC4965898}">
      <dgm:prSet/>
      <dgm:spPr/>
      <dgm:t>
        <a:bodyPr/>
        <a:lstStyle/>
        <a:p>
          <a:r>
            <a:rPr lang="en-US"/>
            <a:t>NIGHT SHIFT</a:t>
          </a:r>
        </a:p>
        <a:p>
          <a:r>
            <a:rPr lang="en-US"/>
            <a:t>K-9</a:t>
          </a:r>
        </a:p>
      </dgm:t>
    </dgm:pt>
    <dgm:pt modelId="{3A2F9727-2034-4233-BCFC-5B7D7C1E1BB6}" type="parTrans" cxnId="{40EDD953-D648-43FA-ADEB-15C1690C9546}">
      <dgm:prSet/>
      <dgm:spPr/>
      <dgm:t>
        <a:bodyPr/>
        <a:lstStyle/>
        <a:p>
          <a:endParaRPr lang="en-US"/>
        </a:p>
      </dgm:t>
    </dgm:pt>
    <dgm:pt modelId="{E330F060-D8F0-44BB-B08A-2AF0A037A510}" type="sibTrans" cxnId="{40EDD953-D648-43FA-ADEB-15C1690C9546}">
      <dgm:prSet/>
      <dgm:spPr/>
      <dgm:t>
        <a:bodyPr/>
        <a:lstStyle/>
        <a:p>
          <a:endParaRPr lang="en-US"/>
        </a:p>
      </dgm:t>
    </dgm:pt>
    <dgm:pt modelId="{1ACF954E-223F-4C38-B486-A042B891674D}">
      <dgm:prSet/>
      <dgm:spPr/>
      <dgm:t>
        <a:bodyPr/>
        <a:lstStyle/>
        <a:p>
          <a:r>
            <a:rPr lang="en-US"/>
            <a:t>DAY SHIFT</a:t>
          </a:r>
        </a:p>
      </dgm:t>
    </dgm:pt>
    <dgm:pt modelId="{6E80090E-03AF-4B85-878E-3FFF75760538}" type="parTrans" cxnId="{DD67EEFE-868A-4B3D-90EB-2CF1F44B3176}">
      <dgm:prSet/>
      <dgm:spPr/>
      <dgm:t>
        <a:bodyPr/>
        <a:lstStyle/>
        <a:p>
          <a:endParaRPr lang="en-US"/>
        </a:p>
      </dgm:t>
    </dgm:pt>
    <dgm:pt modelId="{E3FFB92F-961E-4369-884B-EABE2C1F9A49}" type="sibTrans" cxnId="{DD67EEFE-868A-4B3D-90EB-2CF1F44B3176}">
      <dgm:prSet/>
      <dgm:spPr/>
      <dgm:t>
        <a:bodyPr/>
        <a:lstStyle/>
        <a:p>
          <a:endParaRPr lang="en-US"/>
        </a:p>
      </dgm:t>
    </dgm:pt>
    <dgm:pt modelId="{86DAE8E8-E653-4FA7-B9D7-E29262CBBE13}">
      <dgm:prSet/>
      <dgm:spPr/>
      <dgm:t>
        <a:bodyPr/>
        <a:lstStyle/>
        <a:p>
          <a:r>
            <a:rPr lang="en-US"/>
            <a:t>NIGHT SHIFT</a:t>
          </a:r>
        </a:p>
      </dgm:t>
    </dgm:pt>
    <dgm:pt modelId="{32E85261-768C-4AC5-AC16-08489183D513}" type="parTrans" cxnId="{6EA4830F-7562-41D6-A2CF-D23706975053}">
      <dgm:prSet/>
      <dgm:spPr/>
      <dgm:t>
        <a:bodyPr/>
        <a:lstStyle/>
        <a:p>
          <a:endParaRPr lang="en-US"/>
        </a:p>
      </dgm:t>
    </dgm:pt>
    <dgm:pt modelId="{50EB2F89-CC5F-474B-8C0B-C1F83B813824}" type="sibTrans" cxnId="{6EA4830F-7562-41D6-A2CF-D23706975053}">
      <dgm:prSet/>
      <dgm:spPr/>
      <dgm:t>
        <a:bodyPr/>
        <a:lstStyle/>
        <a:p>
          <a:endParaRPr lang="en-US"/>
        </a:p>
      </dgm:t>
    </dgm:pt>
    <dgm:pt modelId="{E5EED387-30FB-4FE4-8D28-2920FE805554}">
      <dgm:prSet/>
      <dgm:spPr/>
      <dgm:t>
        <a:bodyPr/>
        <a:lstStyle/>
        <a:p>
          <a:r>
            <a:rPr lang="en-US"/>
            <a:t>NIGHT SHIFT</a:t>
          </a:r>
        </a:p>
      </dgm:t>
    </dgm:pt>
    <dgm:pt modelId="{E94A3E51-92C4-4660-B877-309FC1DCF123}" type="parTrans" cxnId="{A5B96C74-869D-49CD-BEC2-5EDBC53FB479}">
      <dgm:prSet/>
      <dgm:spPr/>
      <dgm:t>
        <a:bodyPr/>
        <a:lstStyle/>
        <a:p>
          <a:endParaRPr lang="en-US"/>
        </a:p>
      </dgm:t>
    </dgm:pt>
    <dgm:pt modelId="{E3FADB4F-8EC1-4A09-83F3-685A68E9C0EE}" type="sibTrans" cxnId="{A5B96C74-869D-49CD-BEC2-5EDBC53FB479}">
      <dgm:prSet/>
      <dgm:spPr/>
      <dgm:t>
        <a:bodyPr/>
        <a:lstStyle/>
        <a:p>
          <a:endParaRPr lang="en-US"/>
        </a:p>
      </dgm:t>
    </dgm:pt>
    <dgm:pt modelId="{7A113425-99C4-4C33-82B8-08E78A8ECA51}">
      <dgm:prSet/>
      <dgm:spPr/>
      <dgm:t>
        <a:bodyPr/>
        <a:lstStyle/>
        <a:p>
          <a:r>
            <a:rPr lang="en-US"/>
            <a:t>NIGHT SHIFT</a:t>
          </a:r>
        </a:p>
      </dgm:t>
    </dgm:pt>
    <dgm:pt modelId="{E41EC977-5773-42AA-AAD0-6D6F2B9C957A}" type="parTrans" cxnId="{2644DB91-27D2-48FF-8B80-71850505B552}">
      <dgm:prSet/>
      <dgm:spPr/>
      <dgm:t>
        <a:bodyPr/>
        <a:lstStyle/>
        <a:p>
          <a:endParaRPr lang="en-US"/>
        </a:p>
      </dgm:t>
    </dgm:pt>
    <dgm:pt modelId="{BE8A6313-6978-4BCA-9CA9-3D6C50DFBDC1}" type="sibTrans" cxnId="{2644DB91-27D2-48FF-8B80-71850505B552}">
      <dgm:prSet/>
      <dgm:spPr/>
      <dgm:t>
        <a:bodyPr/>
        <a:lstStyle/>
        <a:p>
          <a:endParaRPr lang="en-US"/>
        </a:p>
      </dgm:t>
    </dgm:pt>
    <dgm:pt modelId="{8889BF9D-3157-4FF2-B656-ED8DA7D7840D}">
      <dgm:prSet/>
      <dgm:spPr/>
      <dgm:t>
        <a:bodyPr/>
        <a:lstStyle/>
        <a:p>
          <a:r>
            <a:rPr lang="en-US"/>
            <a:t>RESERVE</a:t>
          </a:r>
        </a:p>
        <a:p>
          <a:r>
            <a:rPr lang="en-US"/>
            <a:t>OFFICERS</a:t>
          </a:r>
        </a:p>
      </dgm:t>
    </dgm:pt>
    <dgm:pt modelId="{490C18DB-A79E-47E3-85CA-EA80CF187443}" type="parTrans" cxnId="{F8E37B8E-3BE7-487A-905F-7F9A15F8850A}">
      <dgm:prSet/>
      <dgm:spPr/>
      <dgm:t>
        <a:bodyPr/>
        <a:lstStyle/>
        <a:p>
          <a:endParaRPr lang="en-US"/>
        </a:p>
      </dgm:t>
    </dgm:pt>
    <dgm:pt modelId="{BF9EB7A6-6A9C-4A4A-88F3-EB97F5902E81}" type="sibTrans" cxnId="{F8E37B8E-3BE7-487A-905F-7F9A15F8850A}">
      <dgm:prSet/>
      <dgm:spPr/>
      <dgm:t>
        <a:bodyPr/>
        <a:lstStyle/>
        <a:p>
          <a:endParaRPr lang="en-US"/>
        </a:p>
      </dgm:t>
    </dgm:pt>
    <dgm:pt modelId="{CE3B7395-AFA4-44A4-95A5-331E93F781F3}" type="pres">
      <dgm:prSet presAssocID="{6071F091-D16E-4A7C-9BE4-7BBD90C8C9E5}" presName="mainComposite" presStyleCnt="0">
        <dgm:presLayoutVars>
          <dgm:chPref val="1"/>
          <dgm:dir/>
          <dgm:animOne val="branch"/>
          <dgm:animLvl val="lvl"/>
          <dgm:resizeHandles val="exact"/>
        </dgm:presLayoutVars>
      </dgm:prSet>
      <dgm:spPr/>
      <dgm:t>
        <a:bodyPr/>
        <a:lstStyle/>
        <a:p>
          <a:endParaRPr lang="en-US"/>
        </a:p>
      </dgm:t>
    </dgm:pt>
    <dgm:pt modelId="{126B9014-6229-47BB-AA5E-F32191FFE38E}" type="pres">
      <dgm:prSet presAssocID="{6071F091-D16E-4A7C-9BE4-7BBD90C8C9E5}" presName="hierFlow" presStyleCnt="0"/>
      <dgm:spPr/>
    </dgm:pt>
    <dgm:pt modelId="{A9DBCB17-062E-4F86-B371-DFABE8E9986E}" type="pres">
      <dgm:prSet presAssocID="{6071F091-D16E-4A7C-9BE4-7BBD90C8C9E5}" presName="hierChild1" presStyleCnt="0">
        <dgm:presLayoutVars>
          <dgm:chPref val="1"/>
          <dgm:animOne val="branch"/>
          <dgm:animLvl val="lvl"/>
        </dgm:presLayoutVars>
      </dgm:prSet>
      <dgm:spPr/>
    </dgm:pt>
    <dgm:pt modelId="{EB51F88D-F8B9-441D-B29E-37EBA310E3DA}" type="pres">
      <dgm:prSet presAssocID="{171F9A06-3CBE-4A2F-8F74-72C9A6559D0E}" presName="Name14" presStyleCnt="0"/>
      <dgm:spPr/>
    </dgm:pt>
    <dgm:pt modelId="{60FDF4F3-F0FA-44F5-865F-855A28F81402}" type="pres">
      <dgm:prSet presAssocID="{171F9A06-3CBE-4A2F-8F74-72C9A6559D0E}" presName="level1Shape" presStyleLbl="node0" presStyleIdx="0" presStyleCnt="1" custLinFactX="-92904" custLinFactNeighborX="-100000" custLinFactNeighborY="-23690">
        <dgm:presLayoutVars>
          <dgm:chPref val="3"/>
        </dgm:presLayoutVars>
      </dgm:prSet>
      <dgm:spPr/>
      <dgm:t>
        <a:bodyPr/>
        <a:lstStyle/>
        <a:p>
          <a:endParaRPr lang="en-US"/>
        </a:p>
      </dgm:t>
    </dgm:pt>
    <dgm:pt modelId="{24AB59F9-9C55-432D-B00E-A5F8C77C5D6E}" type="pres">
      <dgm:prSet presAssocID="{171F9A06-3CBE-4A2F-8F74-72C9A6559D0E}" presName="hierChild2" presStyleCnt="0"/>
      <dgm:spPr/>
    </dgm:pt>
    <dgm:pt modelId="{8717447C-C6EA-4434-B85E-6CE60F28EF5C}" type="pres">
      <dgm:prSet presAssocID="{27C22D2F-E5DC-460D-AD87-8DB39F3B8100}" presName="Name19" presStyleLbl="parChTrans1D2" presStyleIdx="0" presStyleCnt="4"/>
      <dgm:spPr/>
      <dgm:t>
        <a:bodyPr/>
        <a:lstStyle/>
        <a:p>
          <a:endParaRPr lang="en-US"/>
        </a:p>
      </dgm:t>
    </dgm:pt>
    <dgm:pt modelId="{CA14B964-7DB5-42C8-A916-5022681997A7}" type="pres">
      <dgm:prSet presAssocID="{65770871-89C9-400F-BFE1-7F98EF1D753F}" presName="Name21" presStyleCnt="0"/>
      <dgm:spPr/>
    </dgm:pt>
    <dgm:pt modelId="{11251F91-0840-4BE2-9FF9-1AF37D447F4B}" type="pres">
      <dgm:prSet presAssocID="{65770871-89C9-400F-BFE1-7F98EF1D753F}" presName="level2Shape" presStyleLbl="asst1" presStyleIdx="0" presStyleCnt="4"/>
      <dgm:spPr/>
      <dgm:t>
        <a:bodyPr/>
        <a:lstStyle/>
        <a:p>
          <a:endParaRPr lang="en-US"/>
        </a:p>
      </dgm:t>
    </dgm:pt>
    <dgm:pt modelId="{D55CE673-A27C-4EFF-BEE1-4B0728D23929}" type="pres">
      <dgm:prSet presAssocID="{65770871-89C9-400F-BFE1-7F98EF1D753F}" presName="hierChild3" presStyleCnt="0"/>
      <dgm:spPr/>
    </dgm:pt>
    <dgm:pt modelId="{64C582AF-F0EF-477A-A4F2-1E8964F504DF}" type="pres">
      <dgm:prSet presAssocID="{E02CCCA5-FC3C-46AE-9ABD-9472C895F859}" presName="Name19" presStyleLbl="parChTrans1D3" presStyleIdx="0" presStyleCnt="5"/>
      <dgm:spPr/>
      <dgm:t>
        <a:bodyPr/>
        <a:lstStyle/>
        <a:p>
          <a:endParaRPr lang="en-US"/>
        </a:p>
      </dgm:t>
    </dgm:pt>
    <dgm:pt modelId="{41336C5E-B6DA-4C8F-996B-671BCABBF15A}" type="pres">
      <dgm:prSet presAssocID="{EC1F4566-1300-4850-92DB-7A81C9A50753}" presName="Name21" presStyleCnt="0"/>
      <dgm:spPr/>
    </dgm:pt>
    <dgm:pt modelId="{EB1442EE-3109-45EA-8FC2-5D781DE8B883}" type="pres">
      <dgm:prSet presAssocID="{EC1F4566-1300-4850-92DB-7A81C9A50753}" presName="level2Shape" presStyleLbl="node3" presStyleIdx="0" presStyleCnt="5"/>
      <dgm:spPr/>
      <dgm:t>
        <a:bodyPr/>
        <a:lstStyle/>
        <a:p>
          <a:endParaRPr lang="en-US"/>
        </a:p>
      </dgm:t>
    </dgm:pt>
    <dgm:pt modelId="{713D3B03-562D-4793-9E02-C9B6571EFEE9}" type="pres">
      <dgm:prSet presAssocID="{EC1F4566-1300-4850-92DB-7A81C9A50753}" presName="hierChild3" presStyleCnt="0"/>
      <dgm:spPr/>
    </dgm:pt>
    <dgm:pt modelId="{FADAB229-745C-40C5-898B-96A63360EB10}" type="pres">
      <dgm:prSet presAssocID="{6E80090E-03AF-4B85-878E-3FFF75760538}" presName="Name19" presStyleLbl="parChTrans1D3" presStyleIdx="1" presStyleCnt="5"/>
      <dgm:spPr/>
      <dgm:t>
        <a:bodyPr/>
        <a:lstStyle/>
        <a:p>
          <a:endParaRPr lang="en-US"/>
        </a:p>
      </dgm:t>
    </dgm:pt>
    <dgm:pt modelId="{87FD973C-EB06-4049-8D85-3E6FC8CFCB92}" type="pres">
      <dgm:prSet presAssocID="{1ACF954E-223F-4C38-B486-A042B891674D}" presName="Name21" presStyleCnt="0"/>
      <dgm:spPr/>
    </dgm:pt>
    <dgm:pt modelId="{0331444C-01B4-442A-A94F-E2379D29B50D}" type="pres">
      <dgm:prSet presAssocID="{1ACF954E-223F-4C38-B486-A042B891674D}" presName="level2Shape" presStyleLbl="node3" presStyleIdx="1" presStyleCnt="5"/>
      <dgm:spPr/>
      <dgm:t>
        <a:bodyPr/>
        <a:lstStyle/>
        <a:p>
          <a:endParaRPr lang="en-US"/>
        </a:p>
      </dgm:t>
    </dgm:pt>
    <dgm:pt modelId="{5B7C07CF-A791-4181-A086-EBE8297E4266}" type="pres">
      <dgm:prSet presAssocID="{1ACF954E-223F-4C38-B486-A042B891674D}" presName="hierChild3" presStyleCnt="0"/>
      <dgm:spPr/>
    </dgm:pt>
    <dgm:pt modelId="{12CF7731-A712-4BD0-9555-2F4D1707374A}" type="pres">
      <dgm:prSet presAssocID="{3A2F9727-2034-4233-BCFC-5B7D7C1E1BB6}" presName="Name19" presStyleLbl="parChTrans1D3" presStyleIdx="2" presStyleCnt="5"/>
      <dgm:spPr/>
      <dgm:t>
        <a:bodyPr/>
        <a:lstStyle/>
        <a:p>
          <a:endParaRPr lang="en-US"/>
        </a:p>
      </dgm:t>
    </dgm:pt>
    <dgm:pt modelId="{5F3B3523-E409-4D5A-A71D-17D7225F65B0}" type="pres">
      <dgm:prSet presAssocID="{C9B81250-9C81-4B52-9112-FE0BC4965898}" presName="Name21" presStyleCnt="0"/>
      <dgm:spPr/>
    </dgm:pt>
    <dgm:pt modelId="{E4111A85-9CB5-4E3A-ACB2-502907818F73}" type="pres">
      <dgm:prSet presAssocID="{C9B81250-9C81-4B52-9112-FE0BC4965898}" presName="level2Shape" presStyleLbl="node3" presStyleIdx="2" presStyleCnt="5"/>
      <dgm:spPr/>
      <dgm:t>
        <a:bodyPr/>
        <a:lstStyle/>
        <a:p>
          <a:endParaRPr lang="en-US"/>
        </a:p>
      </dgm:t>
    </dgm:pt>
    <dgm:pt modelId="{D593C82C-00A2-4B48-AE32-BD0E6CF4253B}" type="pres">
      <dgm:prSet presAssocID="{C9B81250-9C81-4B52-9112-FE0BC4965898}" presName="hierChild3" presStyleCnt="0"/>
      <dgm:spPr/>
    </dgm:pt>
    <dgm:pt modelId="{01C7D308-5A5E-4613-B997-D12C7E19B8F0}" type="pres">
      <dgm:prSet presAssocID="{E41EC977-5773-42AA-AAD0-6D6F2B9C957A}" presName="Name19" presStyleLbl="parChTrans1D4" presStyleIdx="0" presStyleCnt="2"/>
      <dgm:spPr/>
      <dgm:t>
        <a:bodyPr/>
        <a:lstStyle/>
        <a:p>
          <a:endParaRPr lang="en-US"/>
        </a:p>
      </dgm:t>
    </dgm:pt>
    <dgm:pt modelId="{F987EF26-2872-470D-AF12-63DD2782D7A7}" type="pres">
      <dgm:prSet presAssocID="{7A113425-99C4-4C33-82B8-08E78A8ECA51}" presName="Name21" presStyleCnt="0"/>
      <dgm:spPr/>
    </dgm:pt>
    <dgm:pt modelId="{B17EA502-0250-4F8E-882D-0CB85A1CAC78}" type="pres">
      <dgm:prSet presAssocID="{7A113425-99C4-4C33-82B8-08E78A8ECA51}" presName="level2Shape" presStyleLbl="node4" presStyleIdx="0" presStyleCnt="2"/>
      <dgm:spPr/>
      <dgm:t>
        <a:bodyPr/>
        <a:lstStyle/>
        <a:p>
          <a:endParaRPr lang="en-US"/>
        </a:p>
      </dgm:t>
    </dgm:pt>
    <dgm:pt modelId="{25FF332A-C0ED-42AD-922B-56988E0D5524}" type="pres">
      <dgm:prSet presAssocID="{7A113425-99C4-4C33-82B8-08E78A8ECA51}" presName="hierChild3" presStyleCnt="0"/>
      <dgm:spPr/>
    </dgm:pt>
    <dgm:pt modelId="{7CDEB122-C453-401E-9150-FD13519DD553}" type="pres">
      <dgm:prSet presAssocID="{32E85261-768C-4AC5-AC16-08489183D513}" presName="Name19" presStyleLbl="parChTrans1D3" presStyleIdx="3" presStyleCnt="5"/>
      <dgm:spPr/>
      <dgm:t>
        <a:bodyPr/>
        <a:lstStyle/>
        <a:p>
          <a:endParaRPr lang="en-US"/>
        </a:p>
      </dgm:t>
    </dgm:pt>
    <dgm:pt modelId="{2CAC153B-9152-4961-9D7F-387C0C69E804}" type="pres">
      <dgm:prSet presAssocID="{86DAE8E8-E653-4FA7-B9D7-E29262CBBE13}" presName="Name21" presStyleCnt="0"/>
      <dgm:spPr/>
    </dgm:pt>
    <dgm:pt modelId="{02BDED38-F3CF-4AB7-B246-323359E4F1FC}" type="pres">
      <dgm:prSet presAssocID="{86DAE8E8-E653-4FA7-B9D7-E29262CBBE13}" presName="level2Shape" presStyleLbl="node3" presStyleIdx="3" presStyleCnt="5"/>
      <dgm:spPr/>
      <dgm:t>
        <a:bodyPr/>
        <a:lstStyle/>
        <a:p>
          <a:endParaRPr lang="en-US"/>
        </a:p>
      </dgm:t>
    </dgm:pt>
    <dgm:pt modelId="{3B5988D6-50F4-400B-AC6F-B2E5A98CE843}" type="pres">
      <dgm:prSet presAssocID="{86DAE8E8-E653-4FA7-B9D7-E29262CBBE13}" presName="hierChild3" presStyleCnt="0"/>
      <dgm:spPr/>
    </dgm:pt>
    <dgm:pt modelId="{C15E991B-21F4-4DD3-9EDB-AF1D4B849B85}" type="pres">
      <dgm:prSet presAssocID="{E94A3E51-92C4-4660-B877-309FC1DCF123}" presName="Name19" presStyleLbl="parChTrans1D4" presStyleIdx="1" presStyleCnt="2"/>
      <dgm:spPr/>
      <dgm:t>
        <a:bodyPr/>
        <a:lstStyle/>
        <a:p>
          <a:endParaRPr lang="en-US"/>
        </a:p>
      </dgm:t>
    </dgm:pt>
    <dgm:pt modelId="{3B6D078A-70B1-4051-92A1-A6D1E9F95AC5}" type="pres">
      <dgm:prSet presAssocID="{E5EED387-30FB-4FE4-8D28-2920FE805554}" presName="Name21" presStyleCnt="0"/>
      <dgm:spPr/>
    </dgm:pt>
    <dgm:pt modelId="{2AF7D225-1876-4F25-81E2-97C9731E5CD3}" type="pres">
      <dgm:prSet presAssocID="{E5EED387-30FB-4FE4-8D28-2920FE805554}" presName="level2Shape" presStyleLbl="node4" presStyleIdx="1" presStyleCnt="2"/>
      <dgm:spPr/>
      <dgm:t>
        <a:bodyPr/>
        <a:lstStyle/>
        <a:p>
          <a:endParaRPr lang="en-US"/>
        </a:p>
      </dgm:t>
    </dgm:pt>
    <dgm:pt modelId="{3702CFB9-AA84-479C-9FE4-A1007EB95640}" type="pres">
      <dgm:prSet presAssocID="{E5EED387-30FB-4FE4-8D28-2920FE805554}" presName="hierChild3" presStyleCnt="0"/>
      <dgm:spPr/>
    </dgm:pt>
    <dgm:pt modelId="{B4DFBADB-EF97-4894-8BFC-5F251DAECFC7}" type="pres">
      <dgm:prSet presAssocID="{490C18DB-A79E-47E3-85CA-EA80CF187443}" presName="Name19" presStyleLbl="parChTrans1D3" presStyleIdx="4" presStyleCnt="5"/>
      <dgm:spPr/>
      <dgm:t>
        <a:bodyPr/>
        <a:lstStyle/>
        <a:p>
          <a:endParaRPr lang="en-US"/>
        </a:p>
      </dgm:t>
    </dgm:pt>
    <dgm:pt modelId="{206F60EA-71AF-4E8B-B9DB-73C7B1E4340B}" type="pres">
      <dgm:prSet presAssocID="{8889BF9D-3157-4FF2-B656-ED8DA7D7840D}" presName="Name21" presStyleCnt="0"/>
      <dgm:spPr/>
    </dgm:pt>
    <dgm:pt modelId="{914C0675-00E5-44DF-A32F-635B10328DF3}" type="pres">
      <dgm:prSet presAssocID="{8889BF9D-3157-4FF2-B656-ED8DA7D7840D}" presName="level2Shape" presStyleLbl="node3" presStyleIdx="4" presStyleCnt="5"/>
      <dgm:spPr/>
      <dgm:t>
        <a:bodyPr/>
        <a:lstStyle/>
        <a:p>
          <a:endParaRPr lang="en-US"/>
        </a:p>
      </dgm:t>
    </dgm:pt>
    <dgm:pt modelId="{7A103B9B-BDD4-492D-882C-01A956676E2C}" type="pres">
      <dgm:prSet presAssocID="{8889BF9D-3157-4FF2-B656-ED8DA7D7840D}" presName="hierChild3" presStyleCnt="0"/>
      <dgm:spPr/>
    </dgm:pt>
    <dgm:pt modelId="{30298CB5-22B1-4888-9547-7C8556BCE528}" type="pres">
      <dgm:prSet presAssocID="{35EDB9B1-95E7-4577-81A3-4A0CE9FF7027}" presName="Name19" presStyleLbl="parChTrans1D2" presStyleIdx="1" presStyleCnt="4"/>
      <dgm:spPr/>
      <dgm:t>
        <a:bodyPr/>
        <a:lstStyle/>
        <a:p>
          <a:endParaRPr lang="en-US"/>
        </a:p>
      </dgm:t>
    </dgm:pt>
    <dgm:pt modelId="{A65D25F2-3600-47F4-87AB-F5CA09394226}" type="pres">
      <dgm:prSet presAssocID="{5B3595E1-596B-499F-8D44-261F67E8784B}" presName="Name21" presStyleCnt="0"/>
      <dgm:spPr/>
    </dgm:pt>
    <dgm:pt modelId="{1127CF1F-9EF8-4946-B255-1DFABA885C5D}" type="pres">
      <dgm:prSet presAssocID="{5B3595E1-596B-499F-8D44-261F67E8784B}" presName="level2Shape" presStyleLbl="asst1" presStyleIdx="1" presStyleCnt="4"/>
      <dgm:spPr/>
      <dgm:t>
        <a:bodyPr/>
        <a:lstStyle/>
        <a:p>
          <a:endParaRPr lang="en-US"/>
        </a:p>
      </dgm:t>
    </dgm:pt>
    <dgm:pt modelId="{0BF4B96A-5449-42A8-9FAF-90165F7BB339}" type="pres">
      <dgm:prSet presAssocID="{5B3595E1-596B-499F-8D44-261F67E8784B}" presName="hierChild3" presStyleCnt="0"/>
      <dgm:spPr/>
    </dgm:pt>
    <dgm:pt modelId="{69842086-003E-4AC2-9CC1-273EBACD757C}" type="pres">
      <dgm:prSet presAssocID="{D1520568-6211-41D4-AF10-8C372D7505FC}" presName="Name19" presStyleLbl="parChTrans1D2" presStyleIdx="2" presStyleCnt="4"/>
      <dgm:spPr/>
      <dgm:t>
        <a:bodyPr/>
        <a:lstStyle/>
        <a:p>
          <a:endParaRPr lang="en-US"/>
        </a:p>
      </dgm:t>
    </dgm:pt>
    <dgm:pt modelId="{54FDE8AA-2679-4075-AF82-7DAB1F48024F}" type="pres">
      <dgm:prSet presAssocID="{02A959F6-AA8E-40EC-8700-90F0B1D76812}" presName="Name21" presStyleCnt="0"/>
      <dgm:spPr/>
    </dgm:pt>
    <dgm:pt modelId="{3BC438D4-72F1-4FAF-B4BE-25D32B00E346}" type="pres">
      <dgm:prSet presAssocID="{02A959F6-AA8E-40EC-8700-90F0B1D76812}" presName="level2Shape" presStyleLbl="asst1" presStyleIdx="2" presStyleCnt="4"/>
      <dgm:spPr/>
      <dgm:t>
        <a:bodyPr/>
        <a:lstStyle/>
        <a:p>
          <a:endParaRPr lang="en-US"/>
        </a:p>
      </dgm:t>
    </dgm:pt>
    <dgm:pt modelId="{7D8A019E-01AC-4DA2-B620-9726E79CB4E7}" type="pres">
      <dgm:prSet presAssocID="{02A959F6-AA8E-40EC-8700-90F0B1D76812}" presName="hierChild3" presStyleCnt="0"/>
      <dgm:spPr/>
    </dgm:pt>
    <dgm:pt modelId="{3DDB7973-F834-4B57-A780-2ADC0CDD8ED5}" type="pres">
      <dgm:prSet presAssocID="{D449BAD6-CFA0-4D68-854D-0A332D923436}" presName="Name19" presStyleLbl="parChTrans1D2" presStyleIdx="3" presStyleCnt="4"/>
      <dgm:spPr/>
      <dgm:t>
        <a:bodyPr/>
        <a:lstStyle/>
        <a:p>
          <a:endParaRPr lang="en-US"/>
        </a:p>
      </dgm:t>
    </dgm:pt>
    <dgm:pt modelId="{21CE0ACC-3C85-4FF9-93E7-F35FF05C8ACA}" type="pres">
      <dgm:prSet presAssocID="{38A764F4-761D-44B2-9BD2-743E3754A8D0}" presName="Name21" presStyleCnt="0"/>
      <dgm:spPr/>
    </dgm:pt>
    <dgm:pt modelId="{50C4934B-59FC-47B3-AB05-0803EA0CD779}" type="pres">
      <dgm:prSet presAssocID="{38A764F4-761D-44B2-9BD2-743E3754A8D0}" presName="level2Shape" presStyleLbl="asst1" presStyleIdx="3" presStyleCnt="4"/>
      <dgm:spPr/>
      <dgm:t>
        <a:bodyPr/>
        <a:lstStyle/>
        <a:p>
          <a:endParaRPr lang="en-US"/>
        </a:p>
      </dgm:t>
    </dgm:pt>
    <dgm:pt modelId="{D14A2DEC-0C5E-4A3F-B836-815AE80056E6}" type="pres">
      <dgm:prSet presAssocID="{38A764F4-761D-44B2-9BD2-743E3754A8D0}" presName="hierChild3" presStyleCnt="0"/>
      <dgm:spPr/>
    </dgm:pt>
    <dgm:pt modelId="{27871335-F8D3-44DA-AA43-A2F505D850BB}" type="pres">
      <dgm:prSet presAssocID="{6071F091-D16E-4A7C-9BE4-7BBD90C8C9E5}" presName="bgShapesFlow" presStyleCnt="0"/>
      <dgm:spPr/>
    </dgm:pt>
  </dgm:ptLst>
  <dgm:cxnLst>
    <dgm:cxn modelId="{CF608549-DBB1-4307-9F0D-9B4FDB1F4CBC}" type="presOf" srcId="{7A113425-99C4-4C33-82B8-08E78A8ECA51}" destId="{B17EA502-0250-4F8E-882D-0CB85A1CAC78}" srcOrd="0" destOrd="0" presId="urn:microsoft.com/office/officeart/2005/8/layout/hierarchy6"/>
    <dgm:cxn modelId="{D81A30D7-7E3C-4994-8FD8-D14D8F320F12}" type="presOf" srcId="{6E80090E-03AF-4B85-878E-3FFF75760538}" destId="{FADAB229-745C-40C5-898B-96A63360EB10}" srcOrd="0" destOrd="0" presId="urn:microsoft.com/office/officeart/2005/8/layout/hierarchy6"/>
    <dgm:cxn modelId="{39E20FBC-B10F-4A0F-9F77-B0D237850D25}" srcId="{171F9A06-3CBE-4A2F-8F74-72C9A6559D0E}" destId="{02A959F6-AA8E-40EC-8700-90F0B1D76812}" srcOrd="2" destOrd="0" parTransId="{D1520568-6211-41D4-AF10-8C372D7505FC}" sibTransId="{88AFBE01-7027-4B48-87BA-1DDD2D0E8A6E}"/>
    <dgm:cxn modelId="{30424FFA-17F2-4107-84FE-D8254EAC4FA7}" type="presOf" srcId="{6071F091-D16E-4A7C-9BE4-7BBD90C8C9E5}" destId="{CE3B7395-AFA4-44A4-95A5-331E93F781F3}" srcOrd="0" destOrd="0" presId="urn:microsoft.com/office/officeart/2005/8/layout/hierarchy6"/>
    <dgm:cxn modelId="{F8D4229D-A370-4F42-8740-55FCF58A6C87}" type="presOf" srcId="{8889BF9D-3157-4FF2-B656-ED8DA7D7840D}" destId="{914C0675-00E5-44DF-A32F-635B10328DF3}" srcOrd="0" destOrd="0" presId="urn:microsoft.com/office/officeart/2005/8/layout/hierarchy6"/>
    <dgm:cxn modelId="{793DFB99-CF70-4816-B5AD-35B2EE109B6C}" type="presOf" srcId="{86DAE8E8-E653-4FA7-B9D7-E29262CBBE13}" destId="{02BDED38-F3CF-4AB7-B246-323359E4F1FC}" srcOrd="0" destOrd="0" presId="urn:microsoft.com/office/officeart/2005/8/layout/hierarchy6"/>
    <dgm:cxn modelId="{F91BDFD9-9FA7-41B9-A2C6-D847E1A5AE2F}" type="presOf" srcId="{D449BAD6-CFA0-4D68-854D-0A332D923436}" destId="{3DDB7973-F834-4B57-A780-2ADC0CDD8ED5}" srcOrd="0" destOrd="0" presId="urn:microsoft.com/office/officeart/2005/8/layout/hierarchy6"/>
    <dgm:cxn modelId="{83D68A4D-E43F-4192-B38B-E0D465102B3B}" type="presOf" srcId="{35EDB9B1-95E7-4577-81A3-4A0CE9FF7027}" destId="{30298CB5-22B1-4888-9547-7C8556BCE528}" srcOrd="0" destOrd="0" presId="urn:microsoft.com/office/officeart/2005/8/layout/hierarchy6"/>
    <dgm:cxn modelId="{DD67EEFE-868A-4B3D-90EB-2CF1F44B3176}" srcId="{65770871-89C9-400F-BFE1-7F98EF1D753F}" destId="{1ACF954E-223F-4C38-B486-A042B891674D}" srcOrd="1" destOrd="0" parTransId="{6E80090E-03AF-4B85-878E-3FFF75760538}" sibTransId="{E3FFB92F-961E-4369-884B-EABE2C1F9A49}"/>
    <dgm:cxn modelId="{F8E37B8E-3BE7-487A-905F-7F9A15F8850A}" srcId="{65770871-89C9-400F-BFE1-7F98EF1D753F}" destId="{8889BF9D-3157-4FF2-B656-ED8DA7D7840D}" srcOrd="4" destOrd="0" parTransId="{490C18DB-A79E-47E3-85CA-EA80CF187443}" sibTransId="{BF9EB7A6-6A9C-4A4A-88F3-EB97F5902E81}"/>
    <dgm:cxn modelId="{A289C4F8-5096-4085-BCA9-A70825B4DBCF}" type="presOf" srcId="{38A764F4-761D-44B2-9BD2-743E3754A8D0}" destId="{50C4934B-59FC-47B3-AB05-0803EA0CD779}" srcOrd="0" destOrd="0" presId="urn:microsoft.com/office/officeart/2005/8/layout/hierarchy6"/>
    <dgm:cxn modelId="{F40BAEA8-FDC5-4393-AE5B-62406B99747A}" srcId="{6071F091-D16E-4A7C-9BE4-7BBD90C8C9E5}" destId="{171F9A06-3CBE-4A2F-8F74-72C9A6559D0E}" srcOrd="0" destOrd="0" parTransId="{17610F24-B972-4B69-BBDD-F96444E5F46C}" sibTransId="{C6829BCE-CB90-4032-821D-F2A219986EFC}"/>
    <dgm:cxn modelId="{7F221676-CF4F-405F-8488-817667B061F7}" type="presOf" srcId="{1ACF954E-223F-4C38-B486-A042B891674D}" destId="{0331444C-01B4-442A-A94F-E2379D29B50D}" srcOrd="0" destOrd="0" presId="urn:microsoft.com/office/officeart/2005/8/layout/hierarchy6"/>
    <dgm:cxn modelId="{75A7569E-B097-4D2F-9637-16D54257958D}" type="presOf" srcId="{E5EED387-30FB-4FE4-8D28-2920FE805554}" destId="{2AF7D225-1876-4F25-81E2-97C9731E5CD3}" srcOrd="0" destOrd="0" presId="urn:microsoft.com/office/officeart/2005/8/layout/hierarchy6"/>
    <dgm:cxn modelId="{61A6A3B7-6BBF-4459-81C9-DD23F55586D9}" type="presOf" srcId="{490C18DB-A79E-47E3-85CA-EA80CF187443}" destId="{B4DFBADB-EF97-4894-8BFC-5F251DAECFC7}" srcOrd="0" destOrd="0" presId="urn:microsoft.com/office/officeart/2005/8/layout/hierarchy6"/>
    <dgm:cxn modelId="{77D0D2A6-DCE0-4149-9BB8-030A9F87AEB0}" type="presOf" srcId="{C9B81250-9C81-4B52-9112-FE0BC4965898}" destId="{E4111A85-9CB5-4E3A-ACB2-502907818F73}" srcOrd="0" destOrd="0" presId="urn:microsoft.com/office/officeart/2005/8/layout/hierarchy6"/>
    <dgm:cxn modelId="{53D57847-B5B0-4D0A-8FB9-C19130FD714E}" type="presOf" srcId="{E02CCCA5-FC3C-46AE-9ABD-9472C895F859}" destId="{64C582AF-F0EF-477A-A4F2-1E8964F504DF}" srcOrd="0" destOrd="0" presId="urn:microsoft.com/office/officeart/2005/8/layout/hierarchy6"/>
    <dgm:cxn modelId="{02D58CD0-628B-4D80-B2B2-2BCBDF57FDD1}" type="presOf" srcId="{E94A3E51-92C4-4660-B877-309FC1DCF123}" destId="{C15E991B-21F4-4DD3-9EDB-AF1D4B849B85}" srcOrd="0" destOrd="0" presId="urn:microsoft.com/office/officeart/2005/8/layout/hierarchy6"/>
    <dgm:cxn modelId="{ED775E6E-9C49-47E1-8B89-ADBABCC5619F}" type="presOf" srcId="{3A2F9727-2034-4233-BCFC-5B7D7C1E1BB6}" destId="{12CF7731-A712-4BD0-9555-2F4D1707374A}" srcOrd="0" destOrd="0" presId="urn:microsoft.com/office/officeart/2005/8/layout/hierarchy6"/>
    <dgm:cxn modelId="{CFFE0D44-CEDB-4FE3-9FC3-10698F73784D}" type="presOf" srcId="{E41EC977-5773-42AA-AAD0-6D6F2B9C957A}" destId="{01C7D308-5A5E-4613-B997-D12C7E19B8F0}" srcOrd="0" destOrd="0" presId="urn:microsoft.com/office/officeart/2005/8/layout/hierarchy6"/>
    <dgm:cxn modelId="{8C334433-9BF1-4E40-BE23-A09BCFA263A3}" type="presOf" srcId="{32E85261-768C-4AC5-AC16-08489183D513}" destId="{7CDEB122-C453-401E-9150-FD13519DD553}" srcOrd="0" destOrd="0" presId="urn:microsoft.com/office/officeart/2005/8/layout/hierarchy6"/>
    <dgm:cxn modelId="{561AB592-F965-4122-835C-F23711DB332D}" type="presOf" srcId="{D1520568-6211-41D4-AF10-8C372D7505FC}" destId="{69842086-003E-4AC2-9CC1-273EBACD757C}" srcOrd="0" destOrd="0" presId="urn:microsoft.com/office/officeart/2005/8/layout/hierarchy6"/>
    <dgm:cxn modelId="{7B2A1144-CE14-4C34-A57B-C98FE74AF4E8}" srcId="{171F9A06-3CBE-4A2F-8F74-72C9A6559D0E}" destId="{65770871-89C9-400F-BFE1-7F98EF1D753F}" srcOrd="0" destOrd="0" parTransId="{27C22D2F-E5DC-460D-AD87-8DB39F3B8100}" sibTransId="{D7F4CCD1-10CC-45B5-B07F-B28597DAB471}"/>
    <dgm:cxn modelId="{BFDEE120-661B-4044-9C4A-8B8F74BE94A3}" srcId="{65770871-89C9-400F-BFE1-7F98EF1D753F}" destId="{EC1F4566-1300-4850-92DB-7A81C9A50753}" srcOrd="0" destOrd="0" parTransId="{E02CCCA5-FC3C-46AE-9ABD-9472C895F859}" sibTransId="{1D2F9284-0089-4AE8-A62E-0A174FE99F64}"/>
    <dgm:cxn modelId="{1A283931-1281-4010-88AE-8582ABDC1B03}" srcId="{171F9A06-3CBE-4A2F-8F74-72C9A6559D0E}" destId="{38A764F4-761D-44B2-9BD2-743E3754A8D0}" srcOrd="3" destOrd="0" parTransId="{D449BAD6-CFA0-4D68-854D-0A332D923436}" sibTransId="{8400D6D9-754A-4517-BA84-3DF7513F3177}"/>
    <dgm:cxn modelId="{6F4FFA32-EC80-4A04-AD7F-A066ABB9D68E}" type="presOf" srcId="{27C22D2F-E5DC-460D-AD87-8DB39F3B8100}" destId="{8717447C-C6EA-4434-B85E-6CE60F28EF5C}" srcOrd="0" destOrd="0" presId="urn:microsoft.com/office/officeart/2005/8/layout/hierarchy6"/>
    <dgm:cxn modelId="{2644DB91-27D2-48FF-8B80-71850505B552}" srcId="{C9B81250-9C81-4B52-9112-FE0BC4965898}" destId="{7A113425-99C4-4C33-82B8-08E78A8ECA51}" srcOrd="0" destOrd="0" parTransId="{E41EC977-5773-42AA-AAD0-6D6F2B9C957A}" sibTransId="{BE8A6313-6978-4BCA-9CA9-3D6C50DFBDC1}"/>
    <dgm:cxn modelId="{7A2BC084-0ADA-47C0-AE68-15C22905D65D}" type="presOf" srcId="{5B3595E1-596B-499F-8D44-261F67E8784B}" destId="{1127CF1F-9EF8-4946-B255-1DFABA885C5D}" srcOrd="0" destOrd="0" presId="urn:microsoft.com/office/officeart/2005/8/layout/hierarchy6"/>
    <dgm:cxn modelId="{A5B96C74-869D-49CD-BEC2-5EDBC53FB479}" srcId="{86DAE8E8-E653-4FA7-B9D7-E29262CBBE13}" destId="{E5EED387-30FB-4FE4-8D28-2920FE805554}" srcOrd="0" destOrd="0" parTransId="{E94A3E51-92C4-4660-B877-309FC1DCF123}" sibTransId="{E3FADB4F-8EC1-4A09-83F3-685A68E9C0EE}"/>
    <dgm:cxn modelId="{F8F297A8-808D-418A-8BD8-5BAA86AFCC9C}" srcId="{171F9A06-3CBE-4A2F-8F74-72C9A6559D0E}" destId="{5B3595E1-596B-499F-8D44-261F67E8784B}" srcOrd="1" destOrd="0" parTransId="{35EDB9B1-95E7-4577-81A3-4A0CE9FF7027}" sibTransId="{F0E37A40-79A9-4143-9188-AFBD1DF6108B}"/>
    <dgm:cxn modelId="{95F1E46E-63E1-42E7-BE2B-543AC85EDDFF}" type="presOf" srcId="{171F9A06-3CBE-4A2F-8F74-72C9A6559D0E}" destId="{60FDF4F3-F0FA-44F5-865F-855A28F81402}" srcOrd="0" destOrd="0" presId="urn:microsoft.com/office/officeart/2005/8/layout/hierarchy6"/>
    <dgm:cxn modelId="{6EA4830F-7562-41D6-A2CF-D23706975053}" srcId="{65770871-89C9-400F-BFE1-7F98EF1D753F}" destId="{86DAE8E8-E653-4FA7-B9D7-E29262CBBE13}" srcOrd="3" destOrd="0" parTransId="{32E85261-768C-4AC5-AC16-08489183D513}" sibTransId="{50EB2F89-CC5F-474B-8C0B-C1F83B813824}"/>
    <dgm:cxn modelId="{1F3265DA-83E8-4472-B551-C2333473F0D2}" type="presOf" srcId="{65770871-89C9-400F-BFE1-7F98EF1D753F}" destId="{11251F91-0840-4BE2-9FF9-1AF37D447F4B}" srcOrd="0" destOrd="0" presId="urn:microsoft.com/office/officeart/2005/8/layout/hierarchy6"/>
    <dgm:cxn modelId="{EBB30841-7981-47D5-A4A0-8EE3E3466552}" type="presOf" srcId="{02A959F6-AA8E-40EC-8700-90F0B1D76812}" destId="{3BC438D4-72F1-4FAF-B4BE-25D32B00E346}" srcOrd="0" destOrd="0" presId="urn:microsoft.com/office/officeart/2005/8/layout/hierarchy6"/>
    <dgm:cxn modelId="{40EDD953-D648-43FA-ADEB-15C1690C9546}" srcId="{65770871-89C9-400F-BFE1-7F98EF1D753F}" destId="{C9B81250-9C81-4B52-9112-FE0BC4965898}" srcOrd="2" destOrd="0" parTransId="{3A2F9727-2034-4233-BCFC-5B7D7C1E1BB6}" sibTransId="{E330F060-D8F0-44BB-B08A-2AF0A037A510}"/>
    <dgm:cxn modelId="{BEB5DE73-BBE8-4DA5-9672-4B6042D81104}" type="presOf" srcId="{EC1F4566-1300-4850-92DB-7A81C9A50753}" destId="{EB1442EE-3109-45EA-8FC2-5D781DE8B883}" srcOrd="0" destOrd="0" presId="urn:microsoft.com/office/officeart/2005/8/layout/hierarchy6"/>
    <dgm:cxn modelId="{51C01EBF-5075-4FBA-8DD9-2DC01AE77B3E}" type="presParOf" srcId="{CE3B7395-AFA4-44A4-95A5-331E93F781F3}" destId="{126B9014-6229-47BB-AA5E-F32191FFE38E}" srcOrd="0" destOrd="0" presId="urn:microsoft.com/office/officeart/2005/8/layout/hierarchy6"/>
    <dgm:cxn modelId="{EB0BE93D-0BB8-4404-AE77-2ED421FED58B}" type="presParOf" srcId="{126B9014-6229-47BB-AA5E-F32191FFE38E}" destId="{A9DBCB17-062E-4F86-B371-DFABE8E9986E}" srcOrd="0" destOrd="0" presId="urn:microsoft.com/office/officeart/2005/8/layout/hierarchy6"/>
    <dgm:cxn modelId="{02346F11-4397-44E6-BCF8-3683A14B4683}" type="presParOf" srcId="{A9DBCB17-062E-4F86-B371-DFABE8E9986E}" destId="{EB51F88D-F8B9-441D-B29E-37EBA310E3DA}" srcOrd="0" destOrd="0" presId="urn:microsoft.com/office/officeart/2005/8/layout/hierarchy6"/>
    <dgm:cxn modelId="{A6A37DE4-60BA-4ACC-BE5E-9BB11B30AC2A}" type="presParOf" srcId="{EB51F88D-F8B9-441D-B29E-37EBA310E3DA}" destId="{60FDF4F3-F0FA-44F5-865F-855A28F81402}" srcOrd="0" destOrd="0" presId="urn:microsoft.com/office/officeart/2005/8/layout/hierarchy6"/>
    <dgm:cxn modelId="{3EA86475-3075-4FF4-983A-FA51187713F6}" type="presParOf" srcId="{EB51F88D-F8B9-441D-B29E-37EBA310E3DA}" destId="{24AB59F9-9C55-432D-B00E-A5F8C77C5D6E}" srcOrd="1" destOrd="0" presId="urn:microsoft.com/office/officeart/2005/8/layout/hierarchy6"/>
    <dgm:cxn modelId="{AF7A45AA-AB4B-45D4-A9CE-CB28E8BF5E45}" type="presParOf" srcId="{24AB59F9-9C55-432D-B00E-A5F8C77C5D6E}" destId="{8717447C-C6EA-4434-B85E-6CE60F28EF5C}" srcOrd="0" destOrd="0" presId="urn:microsoft.com/office/officeart/2005/8/layout/hierarchy6"/>
    <dgm:cxn modelId="{61AAC707-F61B-46BA-B519-0374C657D250}" type="presParOf" srcId="{24AB59F9-9C55-432D-B00E-A5F8C77C5D6E}" destId="{CA14B964-7DB5-42C8-A916-5022681997A7}" srcOrd="1" destOrd="0" presId="urn:microsoft.com/office/officeart/2005/8/layout/hierarchy6"/>
    <dgm:cxn modelId="{FCB88B19-57F0-47E2-BE2C-A009D770FDC9}" type="presParOf" srcId="{CA14B964-7DB5-42C8-A916-5022681997A7}" destId="{11251F91-0840-4BE2-9FF9-1AF37D447F4B}" srcOrd="0" destOrd="0" presId="urn:microsoft.com/office/officeart/2005/8/layout/hierarchy6"/>
    <dgm:cxn modelId="{3E26EFB3-5570-4110-87C0-53C258F24D43}" type="presParOf" srcId="{CA14B964-7DB5-42C8-A916-5022681997A7}" destId="{D55CE673-A27C-4EFF-BEE1-4B0728D23929}" srcOrd="1" destOrd="0" presId="urn:microsoft.com/office/officeart/2005/8/layout/hierarchy6"/>
    <dgm:cxn modelId="{8E96C8AE-464D-4DA2-B69D-B2340AF2CD36}" type="presParOf" srcId="{D55CE673-A27C-4EFF-BEE1-4B0728D23929}" destId="{64C582AF-F0EF-477A-A4F2-1E8964F504DF}" srcOrd="0" destOrd="0" presId="urn:microsoft.com/office/officeart/2005/8/layout/hierarchy6"/>
    <dgm:cxn modelId="{9012CEED-9CF2-4366-A40E-61F264F38B03}" type="presParOf" srcId="{D55CE673-A27C-4EFF-BEE1-4B0728D23929}" destId="{41336C5E-B6DA-4C8F-996B-671BCABBF15A}" srcOrd="1" destOrd="0" presId="urn:microsoft.com/office/officeart/2005/8/layout/hierarchy6"/>
    <dgm:cxn modelId="{D4706B44-6EAE-4FE8-937E-09CC089557FF}" type="presParOf" srcId="{41336C5E-B6DA-4C8F-996B-671BCABBF15A}" destId="{EB1442EE-3109-45EA-8FC2-5D781DE8B883}" srcOrd="0" destOrd="0" presId="urn:microsoft.com/office/officeart/2005/8/layout/hierarchy6"/>
    <dgm:cxn modelId="{5BB3750D-AE51-44CB-A3F2-6D4C9B7FE638}" type="presParOf" srcId="{41336C5E-B6DA-4C8F-996B-671BCABBF15A}" destId="{713D3B03-562D-4793-9E02-C9B6571EFEE9}" srcOrd="1" destOrd="0" presId="urn:microsoft.com/office/officeart/2005/8/layout/hierarchy6"/>
    <dgm:cxn modelId="{6ED28D1C-4B25-4B7E-973C-F6BC619E3713}" type="presParOf" srcId="{D55CE673-A27C-4EFF-BEE1-4B0728D23929}" destId="{FADAB229-745C-40C5-898B-96A63360EB10}" srcOrd="2" destOrd="0" presId="urn:microsoft.com/office/officeart/2005/8/layout/hierarchy6"/>
    <dgm:cxn modelId="{82489894-CA75-4A50-9E64-3E47095572BF}" type="presParOf" srcId="{D55CE673-A27C-4EFF-BEE1-4B0728D23929}" destId="{87FD973C-EB06-4049-8D85-3E6FC8CFCB92}" srcOrd="3" destOrd="0" presId="urn:microsoft.com/office/officeart/2005/8/layout/hierarchy6"/>
    <dgm:cxn modelId="{3BB5D328-7DC8-4AD1-92B1-2ECF22EA3C5B}" type="presParOf" srcId="{87FD973C-EB06-4049-8D85-3E6FC8CFCB92}" destId="{0331444C-01B4-442A-A94F-E2379D29B50D}" srcOrd="0" destOrd="0" presId="urn:microsoft.com/office/officeart/2005/8/layout/hierarchy6"/>
    <dgm:cxn modelId="{D8E79B7F-25B3-4572-84E3-AE8F66D87E1F}" type="presParOf" srcId="{87FD973C-EB06-4049-8D85-3E6FC8CFCB92}" destId="{5B7C07CF-A791-4181-A086-EBE8297E4266}" srcOrd="1" destOrd="0" presId="urn:microsoft.com/office/officeart/2005/8/layout/hierarchy6"/>
    <dgm:cxn modelId="{5C70309E-C134-4747-8CCE-70410E53E08F}" type="presParOf" srcId="{D55CE673-A27C-4EFF-BEE1-4B0728D23929}" destId="{12CF7731-A712-4BD0-9555-2F4D1707374A}" srcOrd="4" destOrd="0" presId="urn:microsoft.com/office/officeart/2005/8/layout/hierarchy6"/>
    <dgm:cxn modelId="{D4003620-6331-483D-8EE4-CAB6CF4414D5}" type="presParOf" srcId="{D55CE673-A27C-4EFF-BEE1-4B0728D23929}" destId="{5F3B3523-E409-4D5A-A71D-17D7225F65B0}" srcOrd="5" destOrd="0" presId="urn:microsoft.com/office/officeart/2005/8/layout/hierarchy6"/>
    <dgm:cxn modelId="{6D6FE8DB-54BF-4F40-B81E-26E43DFF2827}" type="presParOf" srcId="{5F3B3523-E409-4D5A-A71D-17D7225F65B0}" destId="{E4111A85-9CB5-4E3A-ACB2-502907818F73}" srcOrd="0" destOrd="0" presId="urn:microsoft.com/office/officeart/2005/8/layout/hierarchy6"/>
    <dgm:cxn modelId="{5EB452E0-7BB5-47A2-A679-0A980899C5EE}" type="presParOf" srcId="{5F3B3523-E409-4D5A-A71D-17D7225F65B0}" destId="{D593C82C-00A2-4B48-AE32-BD0E6CF4253B}" srcOrd="1" destOrd="0" presId="urn:microsoft.com/office/officeart/2005/8/layout/hierarchy6"/>
    <dgm:cxn modelId="{4FD611C6-FE29-4F92-857D-D1214007BEDD}" type="presParOf" srcId="{D593C82C-00A2-4B48-AE32-BD0E6CF4253B}" destId="{01C7D308-5A5E-4613-B997-D12C7E19B8F0}" srcOrd="0" destOrd="0" presId="urn:microsoft.com/office/officeart/2005/8/layout/hierarchy6"/>
    <dgm:cxn modelId="{95B687DF-145C-42D5-9A36-CB518E423B3B}" type="presParOf" srcId="{D593C82C-00A2-4B48-AE32-BD0E6CF4253B}" destId="{F987EF26-2872-470D-AF12-63DD2782D7A7}" srcOrd="1" destOrd="0" presId="urn:microsoft.com/office/officeart/2005/8/layout/hierarchy6"/>
    <dgm:cxn modelId="{6E32BF9B-EFD4-4FB7-872E-5973385DA76D}" type="presParOf" srcId="{F987EF26-2872-470D-AF12-63DD2782D7A7}" destId="{B17EA502-0250-4F8E-882D-0CB85A1CAC78}" srcOrd="0" destOrd="0" presId="urn:microsoft.com/office/officeart/2005/8/layout/hierarchy6"/>
    <dgm:cxn modelId="{B8855D7B-7B08-48D7-A5AD-635F31E58668}" type="presParOf" srcId="{F987EF26-2872-470D-AF12-63DD2782D7A7}" destId="{25FF332A-C0ED-42AD-922B-56988E0D5524}" srcOrd="1" destOrd="0" presId="urn:microsoft.com/office/officeart/2005/8/layout/hierarchy6"/>
    <dgm:cxn modelId="{3590C425-108A-4E9F-A672-0BA98F26D049}" type="presParOf" srcId="{D55CE673-A27C-4EFF-BEE1-4B0728D23929}" destId="{7CDEB122-C453-401E-9150-FD13519DD553}" srcOrd="6" destOrd="0" presId="urn:microsoft.com/office/officeart/2005/8/layout/hierarchy6"/>
    <dgm:cxn modelId="{DDE7D957-7B36-4A99-BF2F-EACDE22688EE}" type="presParOf" srcId="{D55CE673-A27C-4EFF-BEE1-4B0728D23929}" destId="{2CAC153B-9152-4961-9D7F-387C0C69E804}" srcOrd="7" destOrd="0" presId="urn:microsoft.com/office/officeart/2005/8/layout/hierarchy6"/>
    <dgm:cxn modelId="{014E4CD2-3827-46DD-B3F3-5A63C5BC8D00}" type="presParOf" srcId="{2CAC153B-9152-4961-9D7F-387C0C69E804}" destId="{02BDED38-F3CF-4AB7-B246-323359E4F1FC}" srcOrd="0" destOrd="0" presId="urn:microsoft.com/office/officeart/2005/8/layout/hierarchy6"/>
    <dgm:cxn modelId="{8B70789C-C8D8-4C2D-8C2D-03658FD2402F}" type="presParOf" srcId="{2CAC153B-9152-4961-9D7F-387C0C69E804}" destId="{3B5988D6-50F4-400B-AC6F-B2E5A98CE843}" srcOrd="1" destOrd="0" presId="urn:microsoft.com/office/officeart/2005/8/layout/hierarchy6"/>
    <dgm:cxn modelId="{A1ABE3EF-5CC9-41DF-BFEA-5D6B1B5A32E4}" type="presParOf" srcId="{3B5988D6-50F4-400B-AC6F-B2E5A98CE843}" destId="{C15E991B-21F4-4DD3-9EDB-AF1D4B849B85}" srcOrd="0" destOrd="0" presId="urn:microsoft.com/office/officeart/2005/8/layout/hierarchy6"/>
    <dgm:cxn modelId="{50468F7F-3399-41D5-ACC7-EA714130B661}" type="presParOf" srcId="{3B5988D6-50F4-400B-AC6F-B2E5A98CE843}" destId="{3B6D078A-70B1-4051-92A1-A6D1E9F95AC5}" srcOrd="1" destOrd="0" presId="urn:microsoft.com/office/officeart/2005/8/layout/hierarchy6"/>
    <dgm:cxn modelId="{2F894A24-EF99-4484-84AE-5AEA3C294F5F}" type="presParOf" srcId="{3B6D078A-70B1-4051-92A1-A6D1E9F95AC5}" destId="{2AF7D225-1876-4F25-81E2-97C9731E5CD3}" srcOrd="0" destOrd="0" presId="urn:microsoft.com/office/officeart/2005/8/layout/hierarchy6"/>
    <dgm:cxn modelId="{170445E7-470C-440A-8AF3-872B0D496B4B}" type="presParOf" srcId="{3B6D078A-70B1-4051-92A1-A6D1E9F95AC5}" destId="{3702CFB9-AA84-479C-9FE4-A1007EB95640}" srcOrd="1" destOrd="0" presId="urn:microsoft.com/office/officeart/2005/8/layout/hierarchy6"/>
    <dgm:cxn modelId="{496C7453-997F-4874-A464-B002C7E1EC69}" type="presParOf" srcId="{D55CE673-A27C-4EFF-BEE1-4B0728D23929}" destId="{B4DFBADB-EF97-4894-8BFC-5F251DAECFC7}" srcOrd="8" destOrd="0" presId="urn:microsoft.com/office/officeart/2005/8/layout/hierarchy6"/>
    <dgm:cxn modelId="{9CE5C067-21D0-4678-8A40-15900CC96B8B}" type="presParOf" srcId="{D55CE673-A27C-4EFF-BEE1-4B0728D23929}" destId="{206F60EA-71AF-4E8B-B9DB-73C7B1E4340B}" srcOrd="9" destOrd="0" presId="urn:microsoft.com/office/officeart/2005/8/layout/hierarchy6"/>
    <dgm:cxn modelId="{267A1515-C57D-4474-A764-A66EB060F598}" type="presParOf" srcId="{206F60EA-71AF-4E8B-B9DB-73C7B1E4340B}" destId="{914C0675-00E5-44DF-A32F-635B10328DF3}" srcOrd="0" destOrd="0" presId="urn:microsoft.com/office/officeart/2005/8/layout/hierarchy6"/>
    <dgm:cxn modelId="{30B82644-4962-420F-975B-7E88B35214C6}" type="presParOf" srcId="{206F60EA-71AF-4E8B-B9DB-73C7B1E4340B}" destId="{7A103B9B-BDD4-492D-882C-01A956676E2C}" srcOrd="1" destOrd="0" presId="urn:microsoft.com/office/officeart/2005/8/layout/hierarchy6"/>
    <dgm:cxn modelId="{0A1DCF3D-766A-460C-92A1-E4F07A5BA579}" type="presParOf" srcId="{24AB59F9-9C55-432D-B00E-A5F8C77C5D6E}" destId="{30298CB5-22B1-4888-9547-7C8556BCE528}" srcOrd="2" destOrd="0" presId="urn:microsoft.com/office/officeart/2005/8/layout/hierarchy6"/>
    <dgm:cxn modelId="{922901A1-42C1-4F1D-A83F-5F9D68B77699}" type="presParOf" srcId="{24AB59F9-9C55-432D-B00E-A5F8C77C5D6E}" destId="{A65D25F2-3600-47F4-87AB-F5CA09394226}" srcOrd="3" destOrd="0" presId="urn:microsoft.com/office/officeart/2005/8/layout/hierarchy6"/>
    <dgm:cxn modelId="{DCC7B798-117B-47CC-8B47-30FD92DBBF4A}" type="presParOf" srcId="{A65D25F2-3600-47F4-87AB-F5CA09394226}" destId="{1127CF1F-9EF8-4946-B255-1DFABA885C5D}" srcOrd="0" destOrd="0" presId="urn:microsoft.com/office/officeart/2005/8/layout/hierarchy6"/>
    <dgm:cxn modelId="{BCF00935-CA4C-4110-B9F7-A3ADA6E2A007}" type="presParOf" srcId="{A65D25F2-3600-47F4-87AB-F5CA09394226}" destId="{0BF4B96A-5449-42A8-9FAF-90165F7BB339}" srcOrd="1" destOrd="0" presId="urn:microsoft.com/office/officeart/2005/8/layout/hierarchy6"/>
    <dgm:cxn modelId="{42828227-5766-4F78-9922-AB8CF1741D60}" type="presParOf" srcId="{24AB59F9-9C55-432D-B00E-A5F8C77C5D6E}" destId="{69842086-003E-4AC2-9CC1-273EBACD757C}" srcOrd="4" destOrd="0" presId="urn:microsoft.com/office/officeart/2005/8/layout/hierarchy6"/>
    <dgm:cxn modelId="{06628B2E-7C11-4708-8C96-885F753861E4}" type="presParOf" srcId="{24AB59F9-9C55-432D-B00E-A5F8C77C5D6E}" destId="{54FDE8AA-2679-4075-AF82-7DAB1F48024F}" srcOrd="5" destOrd="0" presId="urn:microsoft.com/office/officeart/2005/8/layout/hierarchy6"/>
    <dgm:cxn modelId="{3F2BF35F-810B-4FE3-9EC6-721A5835939E}" type="presParOf" srcId="{54FDE8AA-2679-4075-AF82-7DAB1F48024F}" destId="{3BC438D4-72F1-4FAF-B4BE-25D32B00E346}" srcOrd="0" destOrd="0" presId="urn:microsoft.com/office/officeart/2005/8/layout/hierarchy6"/>
    <dgm:cxn modelId="{4FA8D90A-C845-4EAD-B229-342937E32244}" type="presParOf" srcId="{54FDE8AA-2679-4075-AF82-7DAB1F48024F}" destId="{7D8A019E-01AC-4DA2-B620-9726E79CB4E7}" srcOrd="1" destOrd="0" presId="urn:microsoft.com/office/officeart/2005/8/layout/hierarchy6"/>
    <dgm:cxn modelId="{B6FDF509-BC10-4FC7-AB81-DA3FA6B34F68}" type="presParOf" srcId="{24AB59F9-9C55-432D-B00E-A5F8C77C5D6E}" destId="{3DDB7973-F834-4B57-A780-2ADC0CDD8ED5}" srcOrd="6" destOrd="0" presId="urn:microsoft.com/office/officeart/2005/8/layout/hierarchy6"/>
    <dgm:cxn modelId="{327635BE-CB96-43D9-AD4F-E7DF41B833ED}" type="presParOf" srcId="{24AB59F9-9C55-432D-B00E-A5F8C77C5D6E}" destId="{21CE0ACC-3C85-4FF9-93E7-F35FF05C8ACA}" srcOrd="7" destOrd="0" presId="urn:microsoft.com/office/officeart/2005/8/layout/hierarchy6"/>
    <dgm:cxn modelId="{7163E563-E55C-4FDA-8C7F-53ABEC16AD87}" type="presParOf" srcId="{21CE0ACC-3C85-4FF9-93E7-F35FF05C8ACA}" destId="{50C4934B-59FC-47B3-AB05-0803EA0CD779}" srcOrd="0" destOrd="0" presId="urn:microsoft.com/office/officeart/2005/8/layout/hierarchy6"/>
    <dgm:cxn modelId="{A688FAB2-9D2B-4E80-A3AC-9CED8D71D442}" type="presParOf" srcId="{21CE0ACC-3C85-4FF9-93E7-F35FF05C8ACA}" destId="{D14A2DEC-0C5E-4A3F-B836-815AE80056E6}" srcOrd="1" destOrd="0" presId="urn:microsoft.com/office/officeart/2005/8/layout/hierarchy6"/>
    <dgm:cxn modelId="{30205F67-B82F-4A7A-8836-7758A4A25C87}" type="presParOf" srcId="{CE3B7395-AFA4-44A4-95A5-331E93F781F3}" destId="{27871335-F8D3-44DA-AA43-A2F505D850BB}" srcOrd="1" destOrd="0" presId="urn:microsoft.com/office/officeart/2005/8/layout/hierarchy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FDF4F3-F0FA-44F5-865F-855A28F81402}">
      <dsp:nvSpPr>
        <dsp:cNvPr id="0" name=""/>
        <dsp:cNvSpPr/>
      </dsp:nvSpPr>
      <dsp:spPr>
        <a:xfrm>
          <a:off x="2213764" y="1274908"/>
          <a:ext cx="844343" cy="5628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a:t>Chief of Police</a:t>
          </a:r>
        </a:p>
      </dsp:txBody>
      <dsp:txXfrm>
        <a:off x="2213764" y="1274908"/>
        <a:ext cx="844343" cy="562895"/>
      </dsp:txXfrm>
    </dsp:sp>
    <dsp:sp modelId="{8717447C-C6EA-4434-B85E-6CE60F28EF5C}">
      <dsp:nvSpPr>
        <dsp:cNvPr id="0" name=""/>
        <dsp:cNvSpPr/>
      </dsp:nvSpPr>
      <dsp:spPr>
        <a:xfrm>
          <a:off x="2572519" y="1837804"/>
          <a:ext cx="91440" cy="358508"/>
        </a:xfrm>
        <a:custGeom>
          <a:avLst/>
          <a:gdLst/>
          <a:ahLst/>
          <a:cxnLst/>
          <a:rect l="0" t="0" r="0" b="0"/>
          <a:pathLst>
            <a:path>
              <a:moveTo>
                <a:pt x="63417" y="0"/>
              </a:moveTo>
              <a:lnTo>
                <a:pt x="63417" y="179254"/>
              </a:lnTo>
              <a:lnTo>
                <a:pt x="45720" y="179254"/>
              </a:lnTo>
              <a:lnTo>
                <a:pt x="45720" y="35850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1251F91-0840-4BE2-9FF9-1AF37D447F4B}">
      <dsp:nvSpPr>
        <dsp:cNvPr id="0" name=""/>
        <dsp:cNvSpPr/>
      </dsp:nvSpPr>
      <dsp:spPr>
        <a:xfrm>
          <a:off x="2196067" y="2196312"/>
          <a:ext cx="844343" cy="5628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a:t>LT</a:t>
          </a:r>
        </a:p>
      </dsp:txBody>
      <dsp:txXfrm>
        <a:off x="2196067" y="2196312"/>
        <a:ext cx="844343" cy="562895"/>
      </dsp:txXfrm>
    </dsp:sp>
    <dsp:sp modelId="{64C582AF-F0EF-477A-A4F2-1E8964F504DF}">
      <dsp:nvSpPr>
        <dsp:cNvPr id="0" name=""/>
        <dsp:cNvSpPr/>
      </dsp:nvSpPr>
      <dsp:spPr>
        <a:xfrm>
          <a:off x="422945" y="2759208"/>
          <a:ext cx="2195293" cy="225158"/>
        </a:xfrm>
        <a:custGeom>
          <a:avLst/>
          <a:gdLst/>
          <a:ahLst/>
          <a:cxnLst/>
          <a:rect l="0" t="0" r="0" b="0"/>
          <a:pathLst>
            <a:path>
              <a:moveTo>
                <a:pt x="2195293" y="0"/>
              </a:moveTo>
              <a:lnTo>
                <a:pt x="2195293" y="112579"/>
              </a:lnTo>
              <a:lnTo>
                <a:pt x="0" y="112579"/>
              </a:lnTo>
              <a:lnTo>
                <a:pt x="0" y="225158"/>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B1442EE-3109-45EA-8FC2-5D781DE8B883}">
      <dsp:nvSpPr>
        <dsp:cNvPr id="0" name=""/>
        <dsp:cNvSpPr/>
      </dsp:nvSpPr>
      <dsp:spPr>
        <a:xfrm>
          <a:off x="773" y="2984366"/>
          <a:ext cx="844343" cy="5628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a:t>DAY SHIFT</a:t>
          </a:r>
        </a:p>
      </dsp:txBody>
      <dsp:txXfrm>
        <a:off x="773" y="2984366"/>
        <a:ext cx="844343" cy="562895"/>
      </dsp:txXfrm>
    </dsp:sp>
    <dsp:sp modelId="{FADAB229-745C-40C5-898B-96A63360EB10}">
      <dsp:nvSpPr>
        <dsp:cNvPr id="0" name=""/>
        <dsp:cNvSpPr/>
      </dsp:nvSpPr>
      <dsp:spPr>
        <a:xfrm>
          <a:off x="1520592" y="2759208"/>
          <a:ext cx="1097646" cy="225158"/>
        </a:xfrm>
        <a:custGeom>
          <a:avLst/>
          <a:gdLst/>
          <a:ahLst/>
          <a:cxnLst/>
          <a:rect l="0" t="0" r="0" b="0"/>
          <a:pathLst>
            <a:path>
              <a:moveTo>
                <a:pt x="1097646" y="0"/>
              </a:moveTo>
              <a:lnTo>
                <a:pt x="1097646" y="112579"/>
              </a:lnTo>
              <a:lnTo>
                <a:pt x="0" y="112579"/>
              </a:lnTo>
              <a:lnTo>
                <a:pt x="0" y="225158"/>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331444C-01B4-442A-A94F-E2379D29B50D}">
      <dsp:nvSpPr>
        <dsp:cNvPr id="0" name=""/>
        <dsp:cNvSpPr/>
      </dsp:nvSpPr>
      <dsp:spPr>
        <a:xfrm>
          <a:off x="1098420" y="2984366"/>
          <a:ext cx="844343" cy="5628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a:t>DAY SHIFT</a:t>
          </a:r>
        </a:p>
      </dsp:txBody>
      <dsp:txXfrm>
        <a:off x="1098420" y="2984366"/>
        <a:ext cx="844343" cy="562895"/>
      </dsp:txXfrm>
    </dsp:sp>
    <dsp:sp modelId="{12CF7731-A712-4BD0-9555-2F4D1707374A}">
      <dsp:nvSpPr>
        <dsp:cNvPr id="0" name=""/>
        <dsp:cNvSpPr/>
      </dsp:nvSpPr>
      <dsp:spPr>
        <a:xfrm>
          <a:off x="2572519" y="2759208"/>
          <a:ext cx="91440" cy="225158"/>
        </a:xfrm>
        <a:custGeom>
          <a:avLst/>
          <a:gdLst/>
          <a:ahLst/>
          <a:cxnLst/>
          <a:rect l="0" t="0" r="0" b="0"/>
          <a:pathLst>
            <a:path>
              <a:moveTo>
                <a:pt x="45720" y="0"/>
              </a:moveTo>
              <a:lnTo>
                <a:pt x="45720" y="225158"/>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4111A85-9CB5-4E3A-ACB2-502907818F73}">
      <dsp:nvSpPr>
        <dsp:cNvPr id="0" name=""/>
        <dsp:cNvSpPr/>
      </dsp:nvSpPr>
      <dsp:spPr>
        <a:xfrm>
          <a:off x="2196067" y="2984366"/>
          <a:ext cx="844343" cy="5628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a:t>NIGHT SHIFT</a:t>
          </a:r>
        </a:p>
        <a:p>
          <a:pPr lvl="0" algn="ctr" defTabSz="400050">
            <a:lnSpc>
              <a:spcPct val="90000"/>
            </a:lnSpc>
            <a:spcBef>
              <a:spcPct val="0"/>
            </a:spcBef>
            <a:spcAft>
              <a:spcPct val="35000"/>
            </a:spcAft>
          </a:pPr>
          <a:r>
            <a:rPr lang="en-US" sz="900" kern="1200"/>
            <a:t>K-9</a:t>
          </a:r>
        </a:p>
      </dsp:txBody>
      <dsp:txXfrm>
        <a:off x="2196067" y="2984366"/>
        <a:ext cx="844343" cy="562895"/>
      </dsp:txXfrm>
    </dsp:sp>
    <dsp:sp modelId="{01C7D308-5A5E-4613-B997-D12C7E19B8F0}">
      <dsp:nvSpPr>
        <dsp:cNvPr id="0" name=""/>
        <dsp:cNvSpPr/>
      </dsp:nvSpPr>
      <dsp:spPr>
        <a:xfrm>
          <a:off x="2572519" y="3547262"/>
          <a:ext cx="91440" cy="225158"/>
        </a:xfrm>
        <a:custGeom>
          <a:avLst/>
          <a:gdLst/>
          <a:ahLst/>
          <a:cxnLst/>
          <a:rect l="0" t="0" r="0" b="0"/>
          <a:pathLst>
            <a:path>
              <a:moveTo>
                <a:pt x="45720" y="0"/>
              </a:moveTo>
              <a:lnTo>
                <a:pt x="45720" y="225158"/>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17EA502-0250-4F8E-882D-0CB85A1CAC78}">
      <dsp:nvSpPr>
        <dsp:cNvPr id="0" name=""/>
        <dsp:cNvSpPr/>
      </dsp:nvSpPr>
      <dsp:spPr>
        <a:xfrm>
          <a:off x="2196067" y="3772420"/>
          <a:ext cx="844343" cy="5628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a:t>NIGHT SHIFT</a:t>
          </a:r>
        </a:p>
      </dsp:txBody>
      <dsp:txXfrm>
        <a:off x="2196067" y="3772420"/>
        <a:ext cx="844343" cy="562895"/>
      </dsp:txXfrm>
    </dsp:sp>
    <dsp:sp modelId="{7CDEB122-C453-401E-9150-FD13519DD553}">
      <dsp:nvSpPr>
        <dsp:cNvPr id="0" name=""/>
        <dsp:cNvSpPr/>
      </dsp:nvSpPr>
      <dsp:spPr>
        <a:xfrm>
          <a:off x="2618239" y="2759208"/>
          <a:ext cx="1097646" cy="225158"/>
        </a:xfrm>
        <a:custGeom>
          <a:avLst/>
          <a:gdLst/>
          <a:ahLst/>
          <a:cxnLst/>
          <a:rect l="0" t="0" r="0" b="0"/>
          <a:pathLst>
            <a:path>
              <a:moveTo>
                <a:pt x="0" y="0"/>
              </a:moveTo>
              <a:lnTo>
                <a:pt x="0" y="112579"/>
              </a:lnTo>
              <a:lnTo>
                <a:pt x="1097646" y="112579"/>
              </a:lnTo>
              <a:lnTo>
                <a:pt x="1097646" y="225158"/>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2BDED38-F3CF-4AB7-B246-323359E4F1FC}">
      <dsp:nvSpPr>
        <dsp:cNvPr id="0" name=""/>
        <dsp:cNvSpPr/>
      </dsp:nvSpPr>
      <dsp:spPr>
        <a:xfrm>
          <a:off x="3293714" y="2984366"/>
          <a:ext cx="844343" cy="5628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a:t>NIGHT SHIFT</a:t>
          </a:r>
        </a:p>
      </dsp:txBody>
      <dsp:txXfrm>
        <a:off x="3293714" y="2984366"/>
        <a:ext cx="844343" cy="562895"/>
      </dsp:txXfrm>
    </dsp:sp>
    <dsp:sp modelId="{C15E991B-21F4-4DD3-9EDB-AF1D4B849B85}">
      <dsp:nvSpPr>
        <dsp:cNvPr id="0" name=""/>
        <dsp:cNvSpPr/>
      </dsp:nvSpPr>
      <dsp:spPr>
        <a:xfrm>
          <a:off x="3670165" y="3547262"/>
          <a:ext cx="91440" cy="225158"/>
        </a:xfrm>
        <a:custGeom>
          <a:avLst/>
          <a:gdLst/>
          <a:ahLst/>
          <a:cxnLst/>
          <a:rect l="0" t="0" r="0" b="0"/>
          <a:pathLst>
            <a:path>
              <a:moveTo>
                <a:pt x="45720" y="0"/>
              </a:moveTo>
              <a:lnTo>
                <a:pt x="45720" y="225158"/>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AF7D225-1876-4F25-81E2-97C9731E5CD3}">
      <dsp:nvSpPr>
        <dsp:cNvPr id="0" name=""/>
        <dsp:cNvSpPr/>
      </dsp:nvSpPr>
      <dsp:spPr>
        <a:xfrm>
          <a:off x="3293714" y="3772420"/>
          <a:ext cx="844343" cy="5628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a:t>NIGHT SHIFT</a:t>
          </a:r>
        </a:p>
      </dsp:txBody>
      <dsp:txXfrm>
        <a:off x="3293714" y="3772420"/>
        <a:ext cx="844343" cy="562895"/>
      </dsp:txXfrm>
    </dsp:sp>
    <dsp:sp modelId="{B4DFBADB-EF97-4894-8BFC-5F251DAECFC7}">
      <dsp:nvSpPr>
        <dsp:cNvPr id="0" name=""/>
        <dsp:cNvSpPr/>
      </dsp:nvSpPr>
      <dsp:spPr>
        <a:xfrm>
          <a:off x="2618239" y="2759208"/>
          <a:ext cx="2195293" cy="225158"/>
        </a:xfrm>
        <a:custGeom>
          <a:avLst/>
          <a:gdLst/>
          <a:ahLst/>
          <a:cxnLst/>
          <a:rect l="0" t="0" r="0" b="0"/>
          <a:pathLst>
            <a:path>
              <a:moveTo>
                <a:pt x="0" y="0"/>
              </a:moveTo>
              <a:lnTo>
                <a:pt x="0" y="112579"/>
              </a:lnTo>
              <a:lnTo>
                <a:pt x="2195293" y="112579"/>
              </a:lnTo>
              <a:lnTo>
                <a:pt x="2195293" y="225158"/>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14C0675-00E5-44DF-A32F-635B10328DF3}">
      <dsp:nvSpPr>
        <dsp:cNvPr id="0" name=""/>
        <dsp:cNvSpPr/>
      </dsp:nvSpPr>
      <dsp:spPr>
        <a:xfrm>
          <a:off x="4391361" y="2984366"/>
          <a:ext cx="844343" cy="5628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a:t>RESERVE</a:t>
          </a:r>
        </a:p>
        <a:p>
          <a:pPr lvl="0" algn="ctr" defTabSz="400050">
            <a:lnSpc>
              <a:spcPct val="90000"/>
            </a:lnSpc>
            <a:spcBef>
              <a:spcPct val="0"/>
            </a:spcBef>
            <a:spcAft>
              <a:spcPct val="35000"/>
            </a:spcAft>
          </a:pPr>
          <a:r>
            <a:rPr lang="en-US" sz="900" kern="1200"/>
            <a:t>OFFICERS</a:t>
          </a:r>
        </a:p>
      </dsp:txBody>
      <dsp:txXfrm>
        <a:off x="4391361" y="2984366"/>
        <a:ext cx="844343" cy="562895"/>
      </dsp:txXfrm>
    </dsp:sp>
    <dsp:sp modelId="{30298CB5-22B1-4888-9547-7C8556BCE528}">
      <dsp:nvSpPr>
        <dsp:cNvPr id="0" name=""/>
        <dsp:cNvSpPr/>
      </dsp:nvSpPr>
      <dsp:spPr>
        <a:xfrm>
          <a:off x="2635936" y="1837804"/>
          <a:ext cx="1079949" cy="358508"/>
        </a:xfrm>
        <a:custGeom>
          <a:avLst/>
          <a:gdLst/>
          <a:ahLst/>
          <a:cxnLst/>
          <a:rect l="0" t="0" r="0" b="0"/>
          <a:pathLst>
            <a:path>
              <a:moveTo>
                <a:pt x="0" y="0"/>
              </a:moveTo>
              <a:lnTo>
                <a:pt x="0" y="179254"/>
              </a:lnTo>
              <a:lnTo>
                <a:pt x="1079949" y="179254"/>
              </a:lnTo>
              <a:lnTo>
                <a:pt x="1079949" y="35850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127CF1F-9EF8-4946-B255-1DFABA885C5D}">
      <dsp:nvSpPr>
        <dsp:cNvPr id="0" name=""/>
        <dsp:cNvSpPr/>
      </dsp:nvSpPr>
      <dsp:spPr>
        <a:xfrm>
          <a:off x="3293714" y="2196312"/>
          <a:ext cx="844343" cy="5628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a:t>SRO</a:t>
          </a:r>
        </a:p>
      </dsp:txBody>
      <dsp:txXfrm>
        <a:off x="3293714" y="2196312"/>
        <a:ext cx="844343" cy="562895"/>
      </dsp:txXfrm>
    </dsp:sp>
    <dsp:sp modelId="{69842086-003E-4AC2-9CC1-273EBACD757C}">
      <dsp:nvSpPr>
        <dsp:cNvPr id="0" name=""/>
        <dsp:cNvSpPr/>
      </dsp:nvSpPr>
      <dsp:spPr>
        <a:xfrm>
          <a:off x="2635936" y="1837804"/>
          <a:ext cx="2177596" cy="358508"/>
        </a:xfrm>
        <a:custGeom>
          <a:avLst/>
          <a:gdLst/>
          <a:ahLst/>
          <a:cxnLst/>
          <a:rect l="0" t="0" r="0" b="0"/>
          <a:pathLst>
            <a:path>
              <a:moveTo>
                <a:pt x="0" y="0"/>
              </a:moveTo>
              <a:lnTo>
                <a:pt x="0" y="179254"/>
              </a:lnTo>
              <a:lnTo>
                <a:pt x="2177596" y="179254"/>
              </a:lnTo>
              <a:lnTo>
                <a:pt x="2177596" y="35850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BC438D4-72F1-4FAF-B4BE-25D32B00E346}">
      <dsp:nvSpPr>
        <dsp:cNvPr id="0" name=""/>
        <dsp:cNvSpPr/>
      </dsp:nvSpPr>
      <dsp:spPr>
        <a:xfrm>
          <a:off x="4391361" y="2196312"/>
          <a:ext cx="844343" cy="5628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a:t>CID</a:t>
          </a:r>
        </a:p>
      </dsp:txBody>
      <dsp:txXfrm>
        <a:off x="4391361" y="2196312"/>
        <a:ext cx="844343" cy="562895"/>
      </dsp:txXfrm>
    </dsp:sp>
    <dsp:sp modelId="{3DDB7973-F834-4B57-A780-2ADC0CDD8ED5}">
      <dsp:nvSpPr>
        <dsp:cNvPr id="0" name=""/>
        <dsp:cNvSpPr/>
      </dsp:nvSpPr>
      <dsp:spPr>
        <a:xfrm>
          <a:off x="2635936" y="1837804"/>
          <a:ext cx="3275243" cy="358508"/>
        </a:xfrm>
        <a:custGeom>
          <a:avLst/>
          <a:gdLst/>
          <a:ahLst/>
          <a:cxnLst/>
          <a:rect l="0" t="0" r="0" b="0"/>
          <a:pathLst>
            <a:path>
              <a:moveTo>
                <a:pt x="0" y="0"/>
              </a:moveTo>
              <a:lnTo>
                <a:pt x="0" y="179254"/>
              </a:lnTo>
              <a:lnTo>
                <a:pt x="3275243" y="179254"/>
              </a:lnTo>
              <a:lnTo>
                <a:pt x="3275243" y="35850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0C4934B-59FC-47B3-AB05-0803EA0CD779}">
      <dsp:nvSpPr>
        <dsp:cNvPr id="0" name=""/>
        <dsp:cNvSpPr/>
      </dsp:nvSpPr>
      <dsp:spPr>
        <a:xfrm>
          <a:off x="5489007" y="2196312"/>
          <a:ext cx="844343" cy="5628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a:t>Administrative</a:t>
          </a:r>
        </a:p>
        <a:p>
          <a:pPr lvl="0" algn="ctr" defTabSz="400050">
            <a:lnSpc>
              <a:spcPct val="90000"/>
            </a:lnSpc>
            <a:spcBef>
              <a:spcPct val="0"/>
            </a:spcBef>
            <a:spcAft>
              <a:spcPct val="35000"/>
            </a:spcAft>
          </a:pPr>
          <a:r>
            <a:rPr lang="en-US" sz="900" kern="1200"/>
            <a:t>Assistant</a:t>
          </a:r>
        </a:p>
      </dsp:txBody>
      <dsp:txXfrm>
        <a:off x="5489007" y="2196312"/>
        <a:ext cx="844343" cy="56289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0.16949</cdr:x>
      <cdr:y>0.37838</cdr:y>
    </cdr:from>
    <cdr:to>
      <cdr:x>0.27119</cdr:x>
      <cdr:y>0.48649</cdr:y>
    </cdr:to>
    <cdr:sp macro="" textlink="">
      <cdr:nvSpPr>
        <cdr:cNvPr id="2" name="TextBox 1"/>
        <cdr:cNvSpPr txBox="1"/>
      </cdr:nvSpPr>
      <cdr:spPr>
        <a:xfrm xmlns:a="http://schemas.openxmlformats.org/drawingml/2006/main">
          <a:off x="762000" y="1066800"/>
          <a:ext cx="4572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0.16949</cdr:x>
      <cdr:y>0.40541</cdr:y>
    </cdr:from>
    <cdr:to>
      <cdr:x>0.33898</cdr:x>
      <cdr:y>0.51351</cdr:y>
    </cdr:to>
    <cdr:sp macro="" textlink="">
      <cdr:nvSpPr>
        <cdr:cNvPr id="4" name="TextBox 3"/>
        <cdr:cNvSpPr txBox="1"/>
      </cdr:nvSpPr>
      <cdr:spPr>
        <a:xfrm xmlns:a="http://schemas.openxmlformats.org/drawingml/2006/main">
          <a:off x="762000" y="1143000"/>
          <a:ext cx="762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solidFill>
                <a:srgbClr val="FFFF00"/>
              </a:solidFill>
            </a:rPr>
            <a:t>33%</a:t>
          </a:r>
          <a:endParaRPr lang="en-US" sz="1800" dirty="0">
            <a:solidFill>
              <a:srgbClr val="FFFF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0.42</cdr:x>
      <cdr:y>0.53846</cdr:y>
    </cdr:from>
    <cdr:to>
      <cdr:x>0.64</cdr:x>
      <cdr:y>0.66667</cdr:y>
    </cdr:to>
    <cdr:sp macro="" textlink="">
      <cdr:nvSpPr>
        <cdr:cNvPr id="2" name="TextBox 1"/>
        <cdr:cNvSpPr txBox="1"/>
      </cdr:nvSpPr>
      <cdr:spPr>
        <a:xfrm xmlns:a="http://schemas.openxmlformats.org/drawingml/2006/main">
          <a:off x="1600200" y="1600200"/>
          <a:ext cx="8382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solidFill>
                <a:srgbClr val="FFFF00"/>
              </a:solidFill>
            </a:rPr>
            <a:t>94%</a:t>
          </a:r>
          <a:endParaRPr lang="en-US" sz="1800" dirty="0">
            <a:solidFill>
              <a:srgbClr val="FFFF00"/>
            </a:solidFill>
          </a:endParaRPr>
        </a:p>
      </cdr:txBody>
    </cdr:sp>
  </cdr:relSizeAnchor>
  <cdr:relSizeAnchor xmlns:cdr="http://schemas.openxmlformats.org/drawingml/2006/chartDrawing">
    <cdr:from>
      <cdr:x>0.16</cdr:x>
      <cdr:y>0.35897</cdr:y>
    </cdr:from>
    <cdr:to>
      <cdr:x>0.34</cdr:x>
      <cdr:y>0.53846</cdr:y>
    </cdr:to>
    <cdr:sp macro="" textlink="">
      <cdr:nvSpPr>
        <cdr:cNvPr id="4" name="TextBox 3"/>
        <cdr:cNvSpPr txBox="1"/>
      </cdr:nvSpPr>
      <cdr:spPr>
        <a:xfrm xmlns:a="http://schemas.openxmlformats.org/drawingml/2006/main">
          <a:off x="609600" y="1066800"/>
          <a:ext cx="6858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solidFill>
                <a:srgbClr val="FFFF00"/>
              </a:solidFill>
            </a:rPr>
            <a:t>6%</a:t>
          </a:r>
          <a:endParaRPr lang="en-US" sz="1800" dirty="0">
            <a:solidFill>
              <a:srgbClr val="FFFF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0.39</cdr:x>
      <cdr:y>0.4878</cdr:y>
    </cdr:from>
    <cdr:to>
      <cdr:x>0.47</cdr:x>
      <cdr:y>0.58537</cdr:y>
    </cdr:to>
    <cdr:sp macro="" textlink="">
      <cdr:nvSpPr>
        <cdr:cNvPr id="2" name="TextBox 1"/>
        <cdr:cNvSpPr txBox="1"/>
      </cdr:nvSpPr>
      <cdr:spPr>
        <a:xfrm xmlns:a="http://schemas.openxmlformats.org/drawingml/2006/main">
          <a:off x="2971800" y="1524000"/>
          <a:ext cx="609600" cy="3048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solidFill>
                <a:srgbClr val="C00000"/>
              </a:solidFill>
            </a:rPr>
            <a:t>369</a:t>
          </a:r>
          <a:endParaRPr lang="en-US" sz="1800" dirty="0">
            <a:solidFill>
              <a:srgbClr val="C00000"/>
            </a:solidFill>
          </a:endParaRPr>
        </a:p>
      </cdr:txBody>
    </cdr:sp>
  </cdr:relSizeAnchor>
  <cdr:relSizeAnchor xmlns:cdr="http://schemas.openxmlformats.org/drawingml/2006/chartDrawing">
    <cdr:from>
      <cdr:x>0.62</cdr:x>
      <cdr:y>0.63415</cdr:y>
    </cdr:from>
    <cdr:to>
      <cdr:x>0.7</cdr:x>
      <cdr:y>0.73171</cdr:y>
    </cdr:to>
    <cdr:sp macro="" textlink="">
      <cdr:nvSpPr>
        <cdr:cNvPr id="3" name="TextBox 2"/>
        <cdr:cNvSpPr txBox="1"/>
      </cdr:nvSpPr>
      <cdr:spPr>
        <a:xfrm xmlns:a="http://schemas.openxmlformats.org/drawingml/2006/main">
          <a:off x="4724400" y="1981200"/>
          <a:ext cx="6096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solidFill>
                <a:srgbClr val="C00000"/>
              </a:solidFill>
            </a:rPr>
            <a:t>  23</a:t>
          </a:r>
          <a:endParaRPr lang="en-US" sz="1800" dirty="0">
            <a:solidFill>
              <a:srgbClr val="C00000"/>
            </a:solidFill>
          </a:endParaRPr>
        </a:p>
      </cdr:txBody>
    </cdr:sp>
  </cdr:relSizeAnchor>
  <cdr:relSizeAnchor xmlns:cdr="http://schemas.openxmlformats.org/drawingml/2006/chartDrawing">
    <cdr:from>
      <cdr:x>0.84</cdr:x>
      <cdr:y>0.63415</cdr:y>
    </cdr:from>
    <cdr:to>
      <cdr:x>0.9</cdr:x>
      <cdr:y>0.73171</cdr:y>
    </cdr:to>
    <cdr:sp macro="" textlink="">
      <cdr:nvSpPr>
        <cdr:cNvPr id="5" name="TextBox 4"/>
        <cdr:cNvSpPr txBox="1"/>
      </cdr:nvSpPr>
      <cdr:spPr>
        <a:xfrm xmlns:a="http://schemas.openxmlformats.org/drawingml/2006/main">
          <a:off x="6400800" y="1981200"/>
          <a:ext cx="4572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solidFill>
                <a:srgbClr val="C00000"/>
              </a:solidFill>
            </a:rPr>
            <a:t>12</a:t>
          </a:r>
          <a:endParaRPr lang="en-US" sz="1800" dirty="0">
            <a:solidFill>
              <a:srgbClr val="C000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0.30909</cdr:x>
      <cdr:y>0.38462</cdr:y>
    </cdr:from>
    <cdr:to>
      <cdr:x>0.38182</cdr:x>
      <cdr:y>0.57692</cdr:y>
    </cdr:to>
    <cdr:sp macro="" textlink="">
      <cdr:nvSpPr>
        <cdr:cNvPr id="2" name="TextBox 1"/>
        <cdr:cNvSpPr txBox="1"/>
      </cdr:nvSpPr>
      <cdr:spPr>
        <a:xfrm xmlns:a="http://schemas.openxmlformats.org/drawingml/2006/main">
          <a:off x="2590800" y="762000"/>
          <a:ext cx="6096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solidFill>
                <a:schemeClr val="tx1"/>
              </a:solidFill>
            </a:rPr>
            <a:t>42%</a:t>
          </a:r>
          <a:endParaRPr lang="en-US" sz="1800" dirty="0">
            <a:solidFill>
              <a:schemeClr val="tx1"/>
            </a:solidFill>
          </a:endParaRPr>
        </a:p>
      </cdr:txBody>
    </cdr:sp>
  </cdr:relSizeAnchor>
  <cdr:relSizeAnchor xmlns:cdr="http://schemas.openxmlformats.org/drawingml/2006/chartDrawing">
    <cdr:from>
      <cdr:x>0.20909</cdr:x>
      <cdr:y>0.03846</cdr:y>
    </cdr:from>
    <cdr:to>
      <cdr:x>0.30909</cdr:x>
      <cdr:y>0.26923</cdr:y>
    </cdr:to>
    <cdr:sp macro="" textlink="">
      <cdr:nvSpPr>
        <cdr:cNvPr id="3" name="TextBox 2"/>
        <cdr:cNvSpPr txBox="1"/>
      </cdr:nvSpPr>
      <cdr:spPr>
        <a:xfrm xmlns:a="http://schemas.openxmlformats.org/drawingml/2006/main">
          <a:off x="1752600" y="76200"/>
          <a:ext cx="838200" cy="4572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.09%</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7912330-C26A-419F-B9F8-507102AAB9EE}" type="datetimeFigureOut">
              <a:rPr lang="en-US" smtClean="0"/>
              <a:pPr/>
              <a:t>3/1/2022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F8297D3-63AB-42CD-BEB0-C3A18FE7E75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8297D3-63AB-42CD-BEB0-C3A18FE7E75A}"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D7FA96-5478-4147-A413-F41547043A35}" type="datetime1">
              <a:rPr lang="en-US" smtClean="0"/>
              <a:pPr/>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B950D-D0E0-4029-8F70-3CFB5A8975D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09D08-22F5-454D-83EB-B6E8F644EDB1}" type="datetime1">
              <a:rPr lang="en-US" smtClean="0"/>
              <a:pPr/>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B950D-D0E0-4029-8F70-3CFB5A8975D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B360C3-0C71-4F53-8D2C-84D6ECF82292}" type="datetime1">
              <a:rPr lang="en-US" smtClean="0"/>
              <a:pPr/>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B950D-D0E0-4029-8F70-3CFB5A8975D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E31117-05A7-4D89-A0B4-281ABA7A63F5}" type="datetime1">
              <a:rPr lang="en-US" smtClean="0"/>
              <a:pPr/>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B950D-D0E0-4029-8F70-3CFB5A8975D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A94B25-F5FA-4FA3-B2F6-CAED06F80209}" type="datetime1">
              <a:rPr lang="en-US" smtClean="0"/>
              <a:pPr/>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B950D-D0E0-4029-8F70-3CFB5A8975D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5DF9D3-2AEF-4931-93B4-49239282BD12}" type="datetime1">
              <a:rPr lang="en-US" smtClean="0"/>
              <a:pPr/>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B950D-D0E0-4029-8F70-3CFB5A8975D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4579F8-591E-4245-9EC5-238CD2A28DFD}" type="datetime1">
              <a:rPr lang="en-US" smtClean="0"/>
              <a:pPr/>
              <a:t>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9B950D-D0E0-4029-8F70-3CFB5A8975D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0CBE53-4FE8-49B0-9947-2AD23C55FD67}" type="datetime1">
              <a:rPr lang="en-US" smtClean="0"/>
              <a:pPr/>
              <a:t>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9B950D-D0E0-4029-8F70-3CFB5A8975D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CF2B08-62A5-4194-A36D-02A9487346F2}" type="datetime1">
              <a:rPr lang="en-US" smtClean="0"/>
              <a:pPr/>
              <a:t>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9B950D-D0E0-4029-8F70-3CFB5A8975D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9FCF1F-19B8-4F81-8B61-78A25D7D4A8F}" type="datetime1">
              <a:rPr lang="en-US" smtClean="0"/>
              <a:pPr/>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B950D-D0E0-4029-8F70-3CFB5A8975D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2D9E34-52BE-498B-AD48-9861CF286B9F}" type="datetime1">
              <a:rPr lang="en-US" smtClean="0"/>
              <a:pPr/>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B950D-D0E0-4029-8F70-3CFB5A8975D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9A143-1ED5-4D71-8614-A459D3281048}" type="datetime1">
              <a:rPr lang="en-US" smtClean="0"/>
              <a:pPr/>
              <a:t>3/1/2022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9B950D-D0E0-4029-8F70-3CFB5A8975D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2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2021 Annual Report front picture.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228599"/>
            <a:ext cx="7772400" cy="3371851"/>
          </a:xfrm>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6" name="TextBox 5"/>
          <p:cNvSpPr txBox="1"/>
          <p:nvPr/>
        </p:nvSpPr>
        <p:spPr>
          <a:xfrm>
            <a:off x="1524000" y="381000"/>
            <a:ext cx="5867400" cy="1384995"/>
          </a:xfrm>
          <a:prstGeom prst="rect">
            <a:avLst/>
          </a:prstGeom>
          <a:noFill/>
        </p:spPr>
        <p:txBody>
          <a:bodyPr wrap="square" rtlCol="0">
            <a:spAutoFit/>
          </a:bodyPr>
          <a:lstStyle/>
          <a:p>
            <a:pPr algn="r"/>
            <a:r>
              <a:rPr lang="en-US" sz="2800" b="1" dirty="0" smtClean="0">
                <a:solidFill>
                  <a:schemeClr val="bg1"/>
                </a:solidFill>
                <a:latin typeface="Cambria" pitchFamily="18" charset="0"/>
              </a:rPr>
              <a:t>BLANCO POLICE DEPARTMENT</a:t>
            </a:r>
          </a:p>
          <a:p>
            <a:pPr algn="r"/>
            <a:r>
              <a:rPr lang="en-US" sz="2800" b="1" dirty="0" smtClean="0">
                <a:solidFill>
                  <a:schemeClr val="bg1"/>
                </a:solidFill>
                <a:latin typeface="Cambria" pitchFamily="18" charset="0"/>
              </a:rPr>
              <a:t>2021 ANNUAL REPORT</a:t>
            </a:r>
          </a:p>
          <a:p>
            <a:pPr algn="ctr"/>
            <a:endParaRPr lang="en-US" sz="2800" dirty="0"/>
          </a:p>
        </p:txBody>
      </p:sp>
      <p:pic>
        <p:nvPicPr>
          <p:cNvPr id="7" name="Picture 6" descr="Patch with gray background.jpg"/>
          <p:cNvPicPr>
            <a:picLocks noChangeAspect="1"/>
          </p:cNvPicPr>
          <p:nvPr/>
        </p:nvPicPr>
        <p:blipFill>
          <a:blip r:embed="rId3" cstate="print"/>
          <a:stretch>
            <a:fillRect/>
          </a:stretch>
        </p:blipFill>
        <p:spPr>
          <a:xfrm>
            <a:off x="7620000" y="152400"/>
            <a:ext cx="1219200" cy="1600200"/>
          </a:xfrm>
          <a:prstGeom prst="rect">
            <a:avLst/>
          </a:prstGeom>
          <a:effectLst>
            <a:outerShdw blurRad="1257300" dist="2540000" dir="20640000" sx="188000" sy="188000" algn="ctr" rotWithShape="0">
              <a:srgbClr val="000000">
                <a:alpha val="0"/>
              </a:srgbClr>
            </a:outerShdw>
            <a:softEdge rad="63500"/>
          </a:effectLst>
        </p:spPr>
      </p:pic>
      <p:sp>
        <p:nvSpPr>
          <p:cNvPr id="8" name="Slide Number Placeholder 7"/>
          <p:cNvSpPr>
            <a:spLocks noGrp="1"/>
          </p:cNvSpPr>
          <p:nvPr>
            <p:ph type="sldNum" sz="quarter" idx="12"/>
          </p:nvPr>
        </p:nvSpPr>
        <p:spPr/>
        <p:txBody>
          <a:bodyPr/>
          <a:lstStyle/>
          <a:p>
            <a:fld id="{519B950D-D0E0-4029-8F70-3CFB5A8975DA}" type="slidenum">
              <a:rPr lang="en-US" smtClean="0"/>
              <a:pPr/>
              <a:t>1</a:t>
            </a:fld>
            <a:endParaRPr lang="en-US"/>
          </a:p>
        </p:txBody>
      </p:sp>
      <p:pic>
        <p:nvPicPr>
          <p:cNvPr id="9" name="Picture 1" descr="tupd-tpca-recognized"/>
          <p:cNvPicPr>
            <a:picLocks noChangeAspect="1" noChangeArrowheads="1"/>
          </p:cNvPicPr>
          <p:nvPr/>
        </p:nvPicPr>
        <p:blipFill>
          <a:blip r:embed="rId4" cstate="print"/>
          <a:srcRect/>
          <a:stretch>
            <a:fillRect/>
          </a:stretch>
        </p:blipFill>
        <p:spPr bwMode="auto">
          <a:xfrm>
            <a:off x="304800" y="228600"/>
            <a:ext cx="1295400" cy="1447800"/>
          </a:xfrm>
          <a:prstGeom prst="rect">
            <a:avLst/>
          </a:prstGeom>
          <a:noFill/>
          <a:effectLst>
            <a:outerShdw blurRad="50800" dist="38100" dir="5400000" algn="t" rotWithShape="0">
              <a:prstClr val="black">
                <a:alpha val="40000"/>
              </a:prst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4" descr="Faded American Flag.jpg"/>
          <p:cNvPicPr>
            <a:picLocks noGrp="1" noChangeAspect="1"/>
          </p:cNvPicPr>
          <p:nvPr>
            <p:ph idx="1"/>
          </p:nvPr>
        </p:nvPicPr>
        <p:blipFill>
          <a:blip r:embed="rId2" cstate="print">
            <a:lum bright="-43000"/>
          </a:blip>
          <a:stretch>
            <a:fillRect/>
          </a:stretch>
        </p:blipFill>
        <p:spPr>
          <a:xfrm>
            <a:off x="0" y="0"/>
            <a:ext cx="9143999" cy="6858000"/>
          </a:xfrm>
        </p:spPr>
      </p:pic>
      <p:sp>
        <p:nvSpPr>
          <p:cNvPr id="5" name="TextBox 4"/>
          <p:cNvSpPr txBox="1"/>
          <p:nvPr/>
        </p:nvSpPr>
        <p:spPr>
          <a:xfrm>
            <a:off x="228600" y="0"/>
            <a:ext cx="8610600" cy="1754326"/>
          </a:xfrm>
          <a:prstGeom prst="rect">
            <a:avLst/>
          </a:prstGeom>
          <a:noFill/>
        </p:spPr>
        <p:txBody>
          <a:bodyPr wrap="square" rtlCol="0">
            <a:spAutoFit/>
          </a:bodyPr>
          <a:lstStyle/>
          <a:p>
            <a:pPr algn="ctr"/>
            <a:r>
              <a:rPr lang="en-US" sz="2400" b="1" u="sng" dirty="0" smtClean="0">
                <a:solidFill>
                  <a:schemeClr val="bg1"/>
                </a:solidFill>
              </a:rPr>
              <a:t>K-9 Unit</a:t>
            </a:r>
          </a:p>
          <a:p>
            <a:pPr algn="ctr"/>
            <a:r>
              <a:rPr lang="en-US" sz="1600" b="1" dirty="0" smtClean="0">
                <a:solidFill>
                  <a:schemeClr val="bg1"/>
                </a:solidFill>
              </a:rPr>
              <a:t>The Blanco Police Department K-9 Unit is comprised of one K-9 team;  K-9 </a:t>
            </a:r>
            <a:r>
              <a:rPr lang="en-US" sz="1600" b="1" dirty="0" err="1" smtClean="0">
                <a:solidFill>
                  <a:schemeClr val="bg1"/>
                </a:solidFill>
              </a:rPr>
              <a:t>Maverik</a:t>
            </a:r>
            <a:r>
              <a:rPr lang="en-US" sz="1600" b="1" dirty="0" smtClean="0">
                <a:solidFill>
                  <a:schemeClr val="bg1"/>
                </a:solidFill>
              </a:rPr>
              <a:t> with Officer Winn.  </a:t>
            </a:r>
            <a:r>
              <a:rPr lang="en-US" sz="1600" b="1" dirty="0" err="1" smtClean="0">
                <a:solidFill>
                  <a:schemeClr val="bg1"/>
                </a:solidFill>
              </a:rPr>
              <a:t>Maverik</a:t>
            </a:r>
            <a:r>
              <a:rPr lang="en-US" sz="1600" b="1" dirty="0" smtClean="0">
                <a:solidFill>
                  <a:schemeClr val="bg1"/>
                </a:solidFill>
              </a:rPr>
              <a:t> is considered sworn in member of the Department and is used to detect Narcotics and to protect his handler if the need arises.  Blanco PD’s K-9 program has proved to be an invaluable asset to the Department and has shown excellent success.   This K-9 team is currently assigned to Patrol.</a:t>
            </a:r>
            <a:endParaRPr lang="en-US" sz="1600" b="1" dirty="0">
              <a:solidFill>
                <a:schemeClr val="bg1"/>
              </a:solidFill>
            </a:endParaRPr>
          </a:p>
        </p:txBody>
      </p:sp>
      <p:pic>
        <p:nvPicPr>
          <p:cNvPr id="6" name="Picture 5" descr="Ethan pic.jpg"/>
          <p:cNvPicPr>
            <a:picLocks noChangeAspect="1"/>
          </p:cNvPicPr>
          <p:nvPr/>
        </p:nvPicPr>
        <p:blipFill>
          <a:blip r:embed="rId3" cstate="print"/>
          <a:stretch>
            <a:fillRect/>
          </a:stretch>
        </p:blipFill>
        <p:spPr>
          <a:xfrm>
            <a:off x="228600" y="1981200"/>
            <a:ext cx="2514600" cy="3581400"/>
          </a:xfrm>
          <a:prstGeom prst="rect">
            <a:avLst/>
          </a:prstGeom>
          <a:effectLst>
            <a:softEdge rad="63500"/>
          </a:effectLst>
        </p:spPr>
      </p:pic>
      <p:sp>
        <p:nvSpPr>
          <p:cNvPr id="7" name="TextBox 6"/>
          <p:cNvSpPr txBox="1"/>
          <p:nvPr/>
        </p:nvSpPr>
        <p:spPr>
          <a:xfrm>
            <a:off x="2743200" y="1905000"/>
            <a:ext cx="3200400" cy="1569660"/>
          </a:xfrm>
          <a:prstGeom prst="rect">
            <a:avLst/>
          </a:prstGeom>
          <a:noFill/>
        </p:spPr>
        <p:txBody>
          <a:bodyPr wrap="square" rtlCol="0">
            <a:spAutoFit/>
          </a:bodyPr>
          <a:lstStyle/>
          <a:p>
            <a:r>
              <a:rPr lang="en-US" sz="1600" b="1" dirty="0" smtClean="0">
                <a:solidFill>
                  <a:schemeClr val="bg1"/>
                </a:solidFill>
              </a:rPr>
              <a:t>Ethan Winn</a:t>
            </a:r>
          </a:p>
          <a:p>
            <a:r>
              <a:rPr lang="en-US" sz="1600" b="1" dirty="0" smtClean="0">
                <a:solidFill>
                  <a:schemeClr val="bg1"/>
                </a:solidFill>
              </a:rPr>
              <a:t>4.11 Years Service</a:t>
            </a:r>
          </a:p>
          <a:p>
            <a:r>
              <a:rPr lang="en-US" sz="1600" b="1" dirty="0" smtClean="0">
                <a:solidFill>
                  <a:schemeClr val="bg1"/>
                </a:solidFill>
              </a:rPr>
              <a:t>Intermediate Peace Officer</a:t>
            </a:r>
          </a:p>
          <a:p>
            <a:r>
              <a:rPr lang="en-US" sz="1600" b="1" dirty="0" smtClean="0">
                <a:solidFill>
                  <a:schemeClr val="bg1"/>
                </a:solidFill>
              </a:rPr>
              <a:t>Bachelors of Criminal Justice</a:t>
            </a:r>
          </a:p>
          <a:p>
            <a:r>
              <a:rPr lang="en-US" sz="1600" b="1" dirty="0" smtClean="0">
                <a:solidFill>
                  <a:schemeClr val="bg1"/>
                </a:solidFill>
              </a:rPr>
              <a:t>Magna Cum Laude</a:t>
            </a:r>
          </a:p>
          <a:p>
            <a:r>
              <a:rPr lang="en-US" sz="1600" b="1" dirty="0" smtClean="0">
                <a:solidFill>
                  <a:schemeClr val="bg1"/>
                </a:solidFill>
              </a:rPr>
              <a:t>University of Texas at San Antonio</a:t>
            </a:r>
            <a:endParaRPr lang="en-US" sz="1600" b="1" dirty="0">
              <a:solidFill>
                <a:schemeClr val="bg1"/>
              </a:solidFill>
            </a:endParaRPr>
          </a:p>
        </p:txBody>
      </p:sp>
      <p:pic>
        <p:nvPicPr>
          <p:cNvPr id="8" name="Picture 7" descr="Maverik pic.jpg"/>
          <p:cNvPicPr>
            <a:picLocks noChangeAspect="1"/>
          </p:cNvPicPr>
          <p:nvPr/>
        </p:nvPicPr>
        <p:blipFill>
          <a:blip r:embed="rId4" cstate="print"/>
          <a:stretch>
            <a:fillRect/>
          </a:stretch>
        </p:blipFill>
        <p:spPr>
          <a:xfrm>
            <a:off x="6248400" y="2514600"/>
            <a:ext cx="2133600" cy="2971800"/>
          </a:xfrm>
          <a:prstGeom prst="rect">
            <a:avLst/>
          </a:prstGeom>
          <a:effectLst>
            <a:softEdge rad="63500"/>
          </a:effectLst>
        </p:spPr>
      </p:pic>
      <p:sp>
        <p:nvSpPr>
          <p:cNvPr id="9" name="TextBox 8"/>
          <p:cNvSpPr txBox="1"/>
          <p:nvPr/>
        </p:nvSpPr>
        <p:spPr>
          <a:xfrm>
            <a:off x="6248400" y="5562600"/>
            <a:ext cx="2590800" cy="615553"/>
          </a:xfrm>
          <a:prstGeom prst="rect">
            <a:avLst/>
          </a:prstGeom>
          <a:noFill/>
        </p:spPr>
        <p:txBody>
          <a:bodyPr wrap="square" rtlCol="0">
            <a:spAutoFit/>
          </a:bodyPr>
          <a:lstStyle/>
          <a:p>
            <a:r>
              <a:rPr lang="en-US" sz="1600" b="1" dirty="0" err="1" smtClean="0">
                <a:solidFill>
                  <a:schemeClr val="bg1"/>
                </a:solidFill>
              </a:rPr>
              <a:t>Maverik</a:t>
            </a:r>
            <a:r>
              <a:rPr lang="en-US" sz="1600" b="1" dirty="0" smtClean="0">
                <a:solidFill>
                  <a:schemeClr val="bg1"/>
                </a:solidFill>
              </a:rPr>
              <a:t> – 7 years of age</a:t>
            </a:r>
          </a:p>
          <a:p>
            <a:r>
              <a:rPr lang="en-US" sz="1600" b="1" dirty="0" smtClean="0">
                <a:solidFill>
                  <a:schemeClr val="bg1"/>
                </a:solidFill>
              </a:rPr>
              <a:t>5 years of service</a:t>
            </a:r>
            <a:r>
              <a:rPr lang="en-US" dirty="0" smtClean="0">
                <a:solidFill>
                  <a:schemeClr val="bg1"/>
                </a:solidFill>
              </a:rPr>
              <a:t> </a:t>
            </a:r>
            <a:endParaRPr lang="en-US" dirty="0">
              <a:solidFill>
                <a:schemeClr val="bg1"/>
              </a:solidFill>
            </a:endParaRPr>
          </a:p>
        </p:txBody>
      </p:sp>
      <p:sp>
        <p:nvSpPr>
          <p:cNvPr id="10" name="TextBox 9"/>
          <p:cNvSpPr txBox="1"/>
          <p:nvPr/>
        </p:nvSpPr>
        <p:spPr>
          <a:xfrm>
            <a:off x="1371600" y="5715000"/>
            <a:ext cx="2362200" cy="646331"/>
          </a:xfrm>
          <a:prstGeom prst="rect">
            <a:avLst/>
          </a:prstGeom>
          <a:noFill/>
        </p:spPr>
        <p:txBody>
          <a:bodyPr wrap="square" rtlCol="0">
            <a:spAutoFit/>
          </a:bodyPr>
          <a:lstStyle/>
          <a:p>
            <a:r>
              <a:rPr lang="en-US" b="1" dirty="0" smtClean="0">
                <a:solidFill>
                  <a:schemeClr val="bg1"/>
                </a:solidFill>
              </a:rPr>
              <a:t>Officer Winn and </a:t>
            </a:r>
            <a:r>
              <a:rPr lang="en-US" b="1" dirty="0" err="1" smtClean="0">
                <a:solidFill>
                  <a:schemeClr val="bg1"/>
                </a:solidFill>
              </a:rPr>
              <a:t>Maverik</a:t>
            </a:r>
            <a:endParaRPr lang="en-US" b="1" dirty="0">
              <a:solidFill>
                <a:schemeClr val="bg1"/>
              </a:solidFill>
            </a:endParaRPr>
          </a:p>
        </p:txBody>
      </p:sp>
      <p:pic>
        <p:nvPicPr>
          <p:cNvPr id="13" name="Picture 12" descr="Ethan and Maverik.jpg"/>
          <p:cNvPicPr>
            <a:picLocks noChangeAspect="1"/>
          </p:cNvPicPr>
          <p:nvPr/>
        </p:nvPicPr>
        <p:blipFill>
          <a:blip r:embed="rId5" cstate="print"/>
          <a:stretch>
            <a:fillRect/>
          </a:stretch>
        </p:blipFill>
        <p:spPr>
          <a:xfrm>
            <a:off x="3352800" y="3581400"/>
            <a:ext cx="2167597" cy="3048000"/>
          </a:xfrm>
          <a:prstGeom prst="rect">
            <a:avLst/>
          </a:prstGeom>
          <a:effectLst>
            <a:softEdge rad="63500"/>
          </a:effectLst>
        </p:spPr>
      </p:pic>
      <p:sp>
        <p:nvSpPr>
          <p:cNvPr id="11" name="Slide Number Placeholder 10"/>
          <p:cNvSpPr>
            <a:spLocks noGrp="1"/>
          </p:cNvSpPr>
          <p:nvPr>
            <p:ph type="sldNum" sz="quarter" idx="12"/>
          </p:nvPr>
        </p:nvSpPr>
        <p:spPr/>
        <p:txBody>
          <a:bodyPr/>
          <a:lstStyle/>
          <a:p>
            <a:fld id="{519B950D-D0E0-4029-8F70-3CFB5A8975DA}"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Faded American Flag.jpg"/>
          <p:cNvPicPr>
            <a:picLocks noGrp="1" noChangeAspect="1"/>
          </p:cNvPicPr>
          <p:nvPr>
            <p:ph idx="1"/>
          </p:nvPr>
        </p:nvPicPr>
        <p:blipFill>
          <a:blip r:embed="rId2" cstate="print">
            <a:lum bright="-43000"/>
          </a:blip>
          <a:stretch>
            <a:fillRect/>
          </a:stretch>
        </p:blipFill>
        <p:spPr>
          <a:xfrm>
            <a:off x="0" y="-228600"/>
            <a:ext cx="9144000" cy="7086600"/>
          </a:xfrm>
        </p:spPr>
      </p:pic>
      <p:sp>
        <p:nvSpPr>
          <p:cNvPr id="2" name="Title 1"/>
          <p:cNvSpPr>
            <a:spLocks noGrp="1"/>
          </p:cNvSpPr>
          <p:nvPr>
            <p:ph type="title"/>
          </p:nvPr>
        </p:nvSpPr>
        <p:spPr/>
        <p:txBody>
          <a:bodyPr/>
          <a:lstStyle/>
          <a:p>
            <a:endParaRPr lang="en-US" dirty="0"/>
          </a:p>
        </p:txBody>
      </p:sp>
      <p:pic>
        <p:nvPicPr>
          <p:cNvPr id="6" name="Content Placeholder 5" descr="DeRue pic.jpg"/>
          <p:cNvPicPr>
            <a:picLocks noGrp="1" noChangeAspect="1"/>
          </p:cNvPicPr>
          <p:nvPr>
            <p:ph idx="1"/>
          </p:nvPr>
        </p:nvPicPr>
        <p:blipFill>
          <a:blip r:embed="rId3" cstate="print"/>
          <a:stretch>
            <a:fillRect/>
          </a:stretch>
        </p:blipFill>
        <p:spPr>
          <a:xfrm>
            <a:off x="2971800" y="2438400"/>
            <a:ext cx="2765822" cy="3687763"/>
          </a:xfrm>
          <a:effectLst>
            <a:softEdge rad="63500"/>
          </a:effectLst>
        </p:spPr>
      </p:pic>
      <p:sp>
        <p:nvSpPr>
          <p:cNvPr id="5" name="TextBox 4"/>
          <p:cNvSpPr txBox="1"/>
          <p:nvPr/>
        </p:nvSpPr>
        <p:spPr>
          <a:xfrm>
            <a:off x="533400" y="152400"/>
            <a:ext cx="8153400" cy="1384995"/>
          </a:xfrm>
          <a:prstGeom prst="rect">
            <a:avLst/>
          </a:prstGeom>
          <a:noFill/>
        </p:spPr>
        <p:txBody>
          <a:bodyPr wrap="square" rtlCol="0">
            <a:spAutoFit/>
          </a:bodyPr>
          <a:lstStyle/>
          <a:p>
            <a:pPr algn="ctr"/>
            <a:r>
              <a:rPr lang="en-US" sz="2400" b="1" u="sng" dirty="0" smtClean="0">
                <a:solidFill>
                  <a:schemeClr val="bg1"/>
                </a:solidFill>
              </a:rPr>
              <a:t>CRIMINAL INVESTIGATION DIVISION</a:t>
            </a:r>
          </a:p>
          <a:p>
            <a:pPr algn="ctr"/>
            <a:r>
              <a:rPr lang="en-US" sz="2000" b="1" dirty="0" smtClean="0">
                <a:solidFill>
                  <a:schemeClr val="bg1"/>
                </a:solidFill>
              </a:rPr>
              <a:t>Criminal Investigations is comprised of 1 Detective that handles numerous functions including investigating criminal offenses, collecting and securing of evidence, court preparation, and much more.</a:t>
            </a:r>
          </a:p>
        </p:txBody>
      </p:sp>
      <p:sp>
        <p:nvSpPr>
          <p:cNvPr id="7" name="TextBox 6"/>
          <p:cNvSpPr txBox="1"/>
          <p:nvPr/>
        </p:nvSpPr>
        <p:spPr>
          <a:xfrm>
            <a:off x="5791200" y="3962400"/>
            <a:ext cx="3124200" cy="1200329"/>
          </a:xfrm>
          <a:prstGeom prst="rect">
            <a:avLst/>
          </a:prstGeom>
          <a:noFill/>
        </p:spPr>
        <p:txBody>
          <a:bodyPr wrap="square" rtlCol="0">
            <a:spAutoFit/>
          </a:bodyPr>
          <a:lstStyle/>
          <a:p>
            <a:r>
              <a:rPr lang="en-US" b="1" dirty="0" smtClean="0">
                <a:solidFill>
                  <a:schemeClr val="bg1"/>
                </a:solidFill>
              </a:rPr>
              <a:t>Victoria </a:t>
            </a:r>
            <a:r>
              <a:rPr lang="en-US" b="1" dirty="0" err="1" smtClean="0">
                <a:solidFill>
                  <a:schemeClr val="bg1"/>
                </a:solidFill>
              </a:rPr>
              <a:t>McMain</a:t>
            </a:r>
            <a:endParaRPr lang="en-US" b="1" dirty="0" smtClean="0">
              <a:solidFill>
                <a:schemeClr val="bg1"/>
              </a:solidFill>
            </a:endParaRPr>
          </a:p>
          <a:p>
            <a:r>
              <a:rPr lang="en-US" b="1" dirty="0" smtClean="0">
                <a:solidFill>
                  <a:schemeClr val="bg1"/>
                </a:solidFill>
              </a:rPr>
              <a:t>CID</a:t>
            </a:r>
          </a:p>
          <a:p>
            <a:r>
              <a:rPr lang="en-US" b="1" dirty="0" smtClean="0">
                <a:solidFill>
                  <a:schemeClr val="bg1"/>
                </a:solidFill>
              </a:rPr>
              <a:t>6.6 Years of Service</a:t>
            </a:r>
          </a:p>
          <a:p>
            <a:r>
              <a:rPr lang="en-US" b="1" dirty="0" smtClean="0">
                <a:solidFill>
                  <a:schemeClr val="bg1"/>
                </a:solidFill>
              </a:rPr>
              <a:t>Intermediate Peace Officer</a:t>
            </a:r>
          </a:p>
        </p:txBody>
      </p:sp>
      <p:sp>
        <p:nvSpPr>
          <p:cNvPr id="8" name="Slide Number Placeholder 7"/>
          <p:cNvSpPr>
            <a:spLocks noGrp="1"/>
          </p:cNvSpPr>
          <p:nvPr>
            <p:ph type="sldNum" sz="quarter" idx="12"/>
          </p:nvPr>
        </p:nvSpPr>
        <p:spPr/>
        <p:txBody>
          <a:bodyPr/>
          <a:lstStyle/>
          <a:p>
            <a:fld id="{519B950D-D0E0-4029-8F70-3CFB5A8975DA}"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Faded American Flag.jpg"/>
          <p:cNvPicPr>
            <a:picLocks noGrp="1" noChangeAspect="1"/>
          </p:cNvPicPr>
          <p:nvPr>
            <p:ph idx="1"/>
          </p:nvPr>
        </p:nvPicPr>
        <p:blipFill>
          <a:blip r:embed="rId2" cstate="print">
            <a:lum bright="-43000"/>
          </a:blip>
          <a:stretch>
            <a:fillRect/>
          </a:stretch>
        </p:blipFill>
        <p:spPr>
          <a:xfrm>
            <a:off x="0" y="-228600"/>
            <a:ext cx="9144000" cy="7086600"/>
          </a:xfrm>
        </p:spPr>
      </p:pic>
      <p:sp>
        <p:nvSpPr>
          <p:cNvPr id="2" name="Title 1"/>
          <p:cNvSpPr>
            <a:spLocks noGrp="1"/>
          </p:cNvSpPr>
          <p:nvPr>
            <p:ph type="title"/>
          </p:nvPr>
        </p:nvSpPr>
        <p:spPr/>
        <p:txBody>
          <a:bodyPr/>
          <a:lstStyle/>
          <a:p>
            <a:endParaRPr lang="en-US" dirty="0"/>
          </a:p>
        </p:txBody>
      </p:sp>
      <p:sp>
        <p:nvSpPr>
          <p:cNvPr id="5" name="TextBox 4"/>
          <p:cNvSpPr txBox="1"/>
          <p:nvPr/>
        </p:nvSpPr>
        <p:spPr>
          <a:xfrm>
            <a:off x="228600" y="0"/>
            <a:ext cx="8686800" cy="2185214"/>
          </a:xfrm>
          <a:prstGeom prst="rect">
            <a:avLst/>
          </a:prstGeom>
          <a:noFill/>
        </p:spPr>
        <p:txBody>
          <a:bodyPr wrap="square" rtlCol="0">
            <a:spAutoFit/>
          </a:bodyPr>
          <a:lstStyle/>
          <a:p>
            <a:pPr algn="ctr"/>
            <a:r>
              <a:rPr lang="en-US" sz="2800" u="sng" dirty="0" smtClean="0">
                <a:solidFill>
                  <a:schemeClr val="bg1"/>
                </a:solidFill>
              </a:rPr>
              <a:t>SCHOOL RESOURCE OFFICER</a:t>
            </a:r>
          </a:p>
          <a:p>
            <a:pPr algn="ctr"/>
            <a:r>
              <a:rPr lang="en-US" b="1" dirty="0" smtClean="0">
                <a:solidFill>
                  <a:schemeClr val="bg1"/>
                </a:solidFill>
              </a:rPr>
              <a:t>The SRO program consists of 1 Officer.  The School Resource Officer program that we have in the City of Blanco has time and again proven its effectiveness and success.  The SRO provides an extra safety net in schools by conducting security assessments of school buildings and surrounding areas, teach school lock down procedures and provide critical incident training in school communities.  The SRO provides a positive role model for students; especially those without positive role models in their lives.</a:t>
            </a:r>
            <a:endParaRPr lang="en-US" b="1" dirty="0">
              <a:solidFill>
                <a:schemeClr val="bg1"/>
              </a:solidFill>
            </a:endParaRPr>
          </a:p>
        </p:txBody>
      </p:sp>
      <p:sp>
        <p:nvSpPr>
          <p:cNvPr id="14" name="Slide Number Placeholder 13"/>
          <p:cNvSpPr>
            <a:spLocks noGrp="1"/>
          </p:cNvSpPr>
          <p:nvPr>
            <p:ph type="sldNum" sz="quarter" idx="12"/>
          </p:nvPr>
        </p:nvSpPr>
        <p:spPr/>
        <p:txBody>
          <a:bodyPr/>
          <a:lstStyle/>
          <a:p>
            <a:fld id="{519B950D-D0E0-4029-8F70-3CFB5A8975DA}" type="slidenum">
              <a:rPr lang="en-US" smtClean="0"/>
              <a:pPr/>
              <a:t>12</a:t>
            </a:fld>
            <a:endParaRPr lang="en-US"/>
          </a:p>
        </p:txBody>
      </p:sp>
      <p:pic>
        <p:nvPicPr>
          <p:cNvPr id="17" name="Content Placeholder 16" descr="Austin pic.jpg"/>
          <p:cNvPicPr>
            <a:picLocks noGrp="1" noChangeAspect="1"/>
          </p:cNvPicPr>
          <p:nvPr>
            <p:ph idx="1"/>
          </p:nvPr>
        </p:nvPicPr>
        <p:blipFill>
          <a:blip r:embed="rId3" cstate="print"/>
          <a:stretch>
            <a:fillRect/>
          </a:stretch>
        </p:blipFill>
        <p:spPr>
          <a:xfrm>
            <a:off x="228600" y="2209800"/>
            <a:ext cx="1752600" cy="2132215"/>
          </a:xfrm>
          <a:prstGeom prst="rect">
            <a:avLst/>
          </a:prstGeom>
          <a:effectLst>
            <a:softEdge rad="63500"/>
          </a:effectLst>
        </p:spPr>
      </p:pic>
      <p:sp>
        <p:nvSpPr>
          <p:cNvPr id="18" name="TextBox 17"/>
          <p:cNvSpPr txBox="1"/>
          <p:nvPr/>
        </p:nvSpPr>
        <p:spPr>
          <a:xfrm>
            <a:off x="1981200" y="2286000"/>
            <a:ext cx="4267200" cy="1200329"/>
          </a:xfrm>
          <a:prstGeom prst="rect">
            <a:avLst/>
          </a:prstGeom>
          <a:noFill/>
        </p:spPr>
        <p:txBody>
          <a:bodyPr wrap="square" rtlCol="0">
            <a:spAutoFit/>
          </a:bodyPr>
          <a:lstStyle/>
          <a:p>
            <a:r>
              <a:rPr lang="en-US" b="1" dirty="0" smtClean="0">
                <a:solidFill>
                  <a:schemeClr val="bg1"/>
                </a:solidFill>
              </a:rPr>
              <a:t>Austin Smith – 3.10 years of service</a:t>
            </a:r>
          </a:p>
          <a:p>
            <a:r>
              <a:rPr lang="en-US" b="1" dirty="0" smtClean="0">
                <a:solidFill>
                  <a:schemeClr val="bg1"/>
                </a:solidFill>
              </a:rPr>
              <a:t>Intermediate Peace Officer</a:t>
            </a:r>
          </a:p>
          <a:p>
            <a:r>
              <a:rPr lang="en-US" b="1" dirty="0" smtClean="0">
                <a:solidFill>
                  <a:schemeClr val="bg1"/>
                </a:solidFill>
              </a:rPr>
              <a:t>Bachelor of Science in Criminal Justice  at Texas State University</a:t>
            </a:r>
            <a:endParaRPr lang="en-US" b="1" dirty="0">
              <a:solidFill>
                <a:schemeClr val="bg1"/>
              </a:solidFill>
            </a:endParaRPr>
          </a:p>
        </p:txBody>
      </p:sp>
      <p:pic>
        <p:nvPicPr>
          <p:cNvPr id="9" name="Picture 8" descr="SRO Austin 2021 2.jpg"/>
          <p:cNvPicPr>
            <a:picLocks noChangeAspect="1"/>
          </p:cNvPicPr>
          <p:nvPr/>
        </p:nvPicPr>
        <p:blipFill>
          <a:blip r:embed="rId4" cstate="print"/>
          <a:stretch>
            <a:fillRect/>
          </a:stretch>
        </p:blipFill>
        <p:spPr>
          <a:xfrm>
            <a:off x="5638800" y="3124200"/>
            <a:ext cx="3505200" cy="2667000"/>
          </a:xfrm>
          <a:prstGeom prst="rect">
            <a:avLst/>
          </a:prstGeom>
          <a:ln>
            <a:noFill/>
          </a:ln>
          <a:effectLst>
            <a:softEdge rad="112500"/>
          </a:effectLst>
        </p:spPr>
      </p:pic>
      <p:pic>
        <p:nvPicPr>
          <p:cNvPr id="12" name="Picture 11" descr="Austin SRO School.jpg"/>
          <p:cNvPicPr>
            <a:picLocks noChangeAspect="1"/>
          </p:cNvPicPr>
          <p:nvPr/>
        </p:nvPicPr>
        <p:blipFill>
          <a:blip r:embed="rId5" cstate="print"/>
          <a:stretch>
            <a:fillRect/>
          </a:stretch>
        </p:blipFill>
        <p:spPr>
          <a:xfrm>
            <a:off x="2667000" y="4191000"/>
            <a:ext cx="2209800" cy="2438400"/>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4" descr="Faded American Flag.jpg"/>
          <p:cNvPicPr>
            <a:picLocks noGrp="1" noChangeAspect="1"/>
          </p:cNvPicPr>
          <p:nvPr/>
        </p:nvPicPr>
        <p:blipFill>
          <a:blip r:embed="rId2" cstate="print">
            <a:lum bright="-43000"/>
          </a:blip>
          <a:stretch>
            <a:fillRect/>
          </a:stretch>
        </p:blipFill>
        <p:spPr>
          <a:xfrm>
            <a:off x="0" y="-114300"/>
            <a:ext cx="9144000" cy="7086600"/>
          </a:xfrm>
          <a:prstGeom prst="rect">
            <a:avLst/>
          </a:prstGeom>
        </p:spPr>
      </p:pic>
      <p:sp>
        <p:nvSpPr>
          <p:cNvPr id="5" name="TextBox 4"/>
          <p:cNvSpPr txBox="1"/>
          <p:nvPr/>
        </p:nvSpPr>
        <p:spPr>
          <a:xfrm>
            <a:off x="152400" y="0"/>
            <a:ext cx="8839200" cy="8309967"/>
          </a:xfrm>
          <a:prstGeom prst="rect">
            <a:avLst/>
          </a:prstGeom>
          <a:noFill/>
        </p:spPr>
        <p:txBody>
          <a:bodyPr wrap="square" rtlCol="0">
            <a:spAutoFit/>
          </a:bodyPr>
          <a:lstStyle/>
          <a:p>
            <a:pPr algn="ctr"/>
            <a:r>
              <a:rPr lang="en-US" sz="2400" b="1" u="sng" dirty="0" smtClean="0">
                <a:solidFill>
                  <a:schemeClr val="bg1"/>
                </a:solidFill>
              </a:rPr>
              <a:t>IN-SERVICE TRAINING</a:t>
            </a:r>
          </a:p>
          <a:p>
            <a:pPr algn="ctr"/>
            <a:endParaRPr lang="en-US" sz="800" b="1" dirty="0" smtClean="0">
              <a:solidFill>
                <a:schemeClr val="bg1"/>
              </a:solidFill>
            </a:endParaRPr>
          </a:p>
          <a:p>
            <a:r>
              <a:rPr lang="en-US" b="1" dirty="0" smtClean="0">
                <a:solidFill>
                  <a:schemeClr val="bg1"/>
                </a:solidFill>
              </a:rPr>
              <a:t>As part of BPD’s in-service training the department is committed to have 100% of our officers certified as Mental Health Officers, with ½ having completed the certification process with a goal of the other half completing in 2022.</a:t>
            </a:r>
          </a:p>
          <a:p>
            <a:endParaRPr lang="en-US" b="1" dirty="0" smtClean="0">
              <a:solidFill>
                <a:schemeClr val="bg1"/>
              </a:solidFill>
            </a:endParaRPr>
          </a:p>
          <a:p>
            <a:r>
              <a:rPr lang="en-US" b="1" dirty="0" smtClean="0">
                <a:solidFill>
                  <a:schemeClr val="bg1"/>
                </a:solidFill>
              </a:rPr>
              <a:t>Our goal is to connect people with mental health resources without having to make an enforcement action.  We want our officers to be able to understand what they’re responding to.</a:t>
            </a:r>
          </a:p>
          <a:p>
            <a:endParaRPr lang="en-US" b="1" dirty="0" smtClean="0">
              <a:solidFill>
                <a:schemeClr val="bg1"/>
              </a:solidFill>
            </a:endParaRPr>
          </a:p>
          <a:p>
            <a:endParaRPr lang="en-US" b="1" dirty="0" smtClean="0">
              <a:solidFill>
                <a:schemeClr val="bg1"/>
              </a:solidFill>
            </a:endParaRPr>
          </a:p>
          <a:p>
            <a:r>
              <a:rPr lang="en-US" b="1" dirty="0" smtClean="0">
                <a:solidFill>
                  <a:schemeClr val="bg1"/>
                </a:solidFill>
              </a:rPr>
              <a:t>In 2021, Blanco Officers completed over 2000 hours of in-service training through the Texas Commission on Law Enforcement.  Training is both mandated and essential for Officers to remain up to date with the most recent knowledge and tactics.  Officers must also complete specific courses to advance their Peace Officers Licenses.  Currently, the Department’s licensing is as follows:</a:t>
            </a:r>
          </a:p>
          <a:p>
            <a:endParaRPr lang="en-US" sz="800" b="1" dirty="0" smtClean="0">
              <a:solidFill>
                <a:schemeClr val="bg1"/>
              </a:solidFill>
            </a:endParaRPr>
          </a:p>
          <a:p>
            <a:r>
              <a:rPr lang="en-US" b="1" dirty="0" smtClean="0">
                <a:solidFill>
                  <a:schemeClr val="bg1"/>
                </a:solidFill>
              </a:rPr>
              <a:t>	*  3 Master Peace Officers</a:t>
            </a:r>
          </a:p>
          <a:p>
            <a:r>
              <a:rPr lang="en-US" b="1" dirty="0" smtClean="0">
                <a:solidFill>
                  <a:schemeClr val="bg1"/>
                </a:solidFill>
              </a:rPr>
              <a:t>	*  5 Intermediate Peace Officers</a:t>
            </a:r>
          </a:p>
          <a:p>
            <a:r>
              <a:rPr lang="en-US" b="1" dirty="0" smtClean="0">
                <a:solidFill>
                  <a:schemeClr val="bg1"/>
                </a:solidFill>
              </a:rPr>
              <a:t>	*  2 Licensed Peace Officers</a:t>
            </a:r>
          </a:p>
          <a:p>
            <a:endParaRPr lang="en-US" sz="800" b="1" dirty="0" smtClean="0">
              <a:solidFill>
                <a:schemeClr val="bg1"/>
              </a:solidFill>
            </a:endParaRPr>
          </a:p>
          <a:p>
            <a:r>
              <a:rPr lang="en-US" b="1" dirty="0" smtClean="0">
                <a:solidFill>
                  <a:schemeClr val="bg1"/>
                </a:solidFill>
              </a:rPr>
              <a:t>Continual training helps to provide Officers with the knowledge and experience needed to efficiently and professionally serve the residents of Blanco.</a:t>
            </a:r>
          </a:p>
          <a:p>
            <a:endParaRPr lang="en-US" b="1" dirty="0" smtClean="0">
              <a:solidFill>
                <a:schemeClr val="bg1"/>
              </a:solidFill>
            </a:endParaRPr>
          </a:p>
          <a:p>
            <a:endParaRPr lang="en-US" b="1" dirty="0" smtClean="0">
              <a:solidFill>
                <a:schemeClr val="bg1"/>
              </a:solidFill>
            </a:endParaRPr>
          </a:p>
          <a:p>
            <a:endParaRPr lang="en-US" b="1" dirty="0" smtClean="0">
              <a:solidFill>
                <a:schemeClr val="bg1"/>
              </a:solidFill>
            </a:endParaRPr>
          </a:p>
          <a:p>
            <a:endParaRPr lang="en-US" b="1" dirty="0" smtClean="0">
              <a:solidFill>
                <a:schemeClr val="bg1"/>
              </a:solidFill>
            </a:endParaRPr>
          </a:p>
          <a:p>
            <a:endParaRPr lang="en-US" b="1" dirty="0" smtClean="0">
              <a:solidFill>
                <a:schemeClr val="bg1"/>
              </a:solidFill>
            </a:endParaRPr>
          </a:p>
          <a:p>
            <a:pPr algn="ctr"/>
            <a:endParaRPr lang="en-US" b="1" dirty="0" smtClean="0">
              <a:solidFill>
                <a:schemeClr val="bg1"/>
              </a:solidFill>
            </a:endParaRPr>
          </a:p>
          <a:p>
            <a:pPr algn="ctr"/>
            <a:endParaRPr lang="en-US" b="1" dirty="0">
              <a:solidFill>
                <a:schemeClr val="bg1"/>
              </a:solidFill>
            </a:endParaRPr>
          </a:p>
        </p:txBody>
      </p:sp>
      <p:sp>
        <p:nvSpPr>
          <p:cNvPr id="7" name="Slide Number Placeholder 6"/>
          <p:cNvSpPr>
            <a:spLocks noGrp="1"/>
          </p:cNvSpPr>
          <p:nvPr>
            <p:ph type="sldNum" sz="quarter" idx="12"/>
          </p:nvPr>
        </p:nvSpPr>
        <p:spPr/>
        <p:txBody>
          <a:bodyPr/>
          <a:lstStyle/>
          <a:p>
            <a:fld id="{519B950D-D0E0-4029-8F70-3CFB5A8975DA}"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Content Placeholder 4" descr="Faded American Flag.jpg"/>
          <p:cNvPicPr>
            <a:picLocks noGrp="1" noChangeAspect="1"/>
          </p:cNvPicPr>
          <p:nvPr/>
        </p:nvPicPr>
        <p:blipFill>
          <a:blip r:embed="rId2" cstate="print">
            <a:lum bright="-43000"/>
          </a:blip>
          <a:stretch>
            <a:fillRect/>
          </a:stretch>
        </p:blipFill>
        <p:spPr>
          <a:xfrm>
            <a:off x="0" y="-114300"/>
            <a:ext cx="9144000" cy="7086600"/>
          </a:xfrm>
          <a:prstGeom prst="rect">
            <a:avLst/>
          </a:prstGeom>
        </p:spPr>
      </p:pic>
      <p:sp>
        <p:nvSpPr>
          <p:cNvPr id="6" name="TextBox 5"/>
          <p:cNvSpPr txBox="1"/>
          <p:nvPr/>
        </p:nvSpPr>
        <p:spPr>
          <a:xfrm>
            <a:off x="609600" y="381000"/>
            <a:ext cx="8305800" cy="6647974"/>
          </a:xfrm>
          <a:prstGeom prst="rect">
            <a:avLst/>
          </a:prstGeom>
          <a:noFill/>
        </p:spPr>
        <p:txBody>
          <a:bodyPr wrap="square" rtlCol="0">
            <a:spAutoFit/>
          </a:bodyPr>
          <a:lstStyle/>
          <a:p>
            <a:pPr algn="ctr"/>
            <a:r>
              <a:rPr lang="en-US" sz="2800" b="1" u="sng" dirty="0" smtClean="0">
                <a:solidFill>
                  <a:schemeClr val="bg1"/>
                </a:solidFill>
              </a:rPr>
              <a:t>FORMAL EDUCATION</a:t>
            </a:r>
          </a:p>
          <a:p>
            <a:pPr algn="ctr"/>
            <a:endParaRPr lang="en-US" sz="2800" u="sng" dirty="0" smtClean="0">
              <a:solidFill>
                <a:schemeClr val="bg1"/>
              </a:solidFill>
            </a:endParaRPr>
          </a:p>
          <a:p>
            <a:r>
              <a:rPr lang="en-US" sz="2400" b="1" dirty="0" smtClean="0">
                <a:solidFill>
                  <a:schemeClr val="bg1"/>
                </a:solidFill>
              </a:rPr>
              <a:t>The Police Department continually encourages Officers to enroll and continue their education through institutions of higher learning.  The Department supports Officer’s efforts to attend Universities, whether in person or online, and provides incentives for Officers to do so. </a:t>
            </a:r>
          </a:p>
          <a:p>
            <a:endParaRPr lang="en-US" sz="2400" b="1" dirty="0" smtClean="0">
              <a:solidFill>
                <a:schemeClr val="bg1"/>
              </a:solidFill>
            </a:endParaRPr>
          </a:p>
          <a:p>
            <a:r>
              <a:rPr lang="en-US" sz="2400" b="1" dirty="0" smtClean="0">
                <a:solidFill>
                  <a:schemeClr val="bg1"/>
                </a:solidFill>
              </a:rPr>
              <a:t>The Blanco Police Department Officers currently have 1 Master’s Degree, 2 Bachelor’s Degrees and 4 Officers currently enrolled and seeking Bachelor’s Degrees while continuing to work full time for the residents of Blanco. </a:t>
            </a:r>
          </a:p>
          <a:p>
            <a:endParaRPr lang="en-US" sz="2400" b="1" dirty="0" smtClean="0">
              <a:solidFill>
                <a:schemeClr val="bg1"/>
              </a:solidFill>
            </a:endParaRPr>
          </a:p>
          <a:p>
            <a:endParaRPr lang="en-US" sz="2400" b="1" dirty="0" smtClean="0">
              <a:solidFill>
                <a:schemeClr val="bg1"/>
              </a:solidFill>
            </a:endParaRPr>
          </a:p>
          <a:p>
            <a:pPr algn="ctr"/>
            <a:endParaRPr lang="en-US" sz="1400" u="sng" dirty="0" smtClean="0">
              <a:solidFill>
                <a:schemeClr val="bg1"/>
              </a:solidFill>
            </a:endParaRPr>
          </a:p>
          <a:p>
            <a:pPr algn="ctr"/>
            <a:endParaRPr lang="en-US" sz="2000" u="sng" dirty="0" smtClean="0">
              <a:solidFill>
                <a:schemeClr val="bg1"/>
              </a:solidFill>
            </a:endParaRPr>
          </a:p>
          <a:p>
            <a:pPr algn="ctr"/>
            <a:endParaRPr lang="en-US" sz="2800" u="sng" dirty="0" smtClean="0">
              <a:solidFill>
                <a:schemeClr val="bg1"/>
              </a:solidFill>
            </a:endParaRPr>
          </a:p>
          <a:p>
            <a:pPr algn="ctr"/>
            <a:endParaRPr lang="en-US" sz="2000" dirty="0">
              <a:solidFill>
                <a:schemeClr val="bg1"/>
              </a:solidFill>
            </a:endParaRPr>
          </a:p>
        </p:txBody>
      </p:sp>
      <p:sp>
        <p:nvSpPr>
          <p:cNvPr id="7" name="Slide Number Placeholder 6"/>
          <p:cNvSpPr>
            <a:spLocks noGrp="1"/>
          </p:cNvSpPr>
          <p:nvPr>
            <p:ph type="sldNum" sz="quarter" idx="12"/>
          </p:nvPr>
        </p:nvSpPr>
        <p:spPr/>
        <p:txBody>
          <a:bodyPr/>
          <a:lstStyle/>
          <a:p>
            <a:fld id="{519B950D-D0E0-4029-8F70-3CFB5A8975DA}"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Faded American Flag.jpg"/>
          <p:cNvPicPr>
            <a:picLocks noGrp="1" noChangeAspect="1"/>
          </p:cNvPicPr>
          <p:nvPr/>
        </p:nvPicPr>
        <p:blipFill>
          <a:blip r:embed="rId2" cstate="print">
            <a:lum bright="-43000"/>
          </a:blip>
          <a:stretch>
            <a:fillRect/>
          </a:stretch>
        </p:blipFill>
        <p:spPr>
          <a:xfrm>
            <a:off x="0" y="-228600"/>
            <a:ext cx="9144000" cy="7086600"/>
          </a:xfrm>
          <a:prstGeom prst="rect">
            <a:avLst/>
          </a:prstGeom>
        </p:spPr>
      </p:pic>
      <p:sp>
        <p:nvSpPr>
          <p:cNvPr id="2" name="Title 1"/>
          <p:cNvSpPr>
            <a:spLocks noGrp="1"/>
          </p:cNvSpPr>
          <p:nvPr>
            <p:ph type="title"/>
          </p:nvPr>
        </p:nvSpPr>
        <p:spPr/>
        <p:txBody>
          <a:bodyPr/>
          <a:lstStyle/>
          <a:p>
            <a:endParaRPr lang="en-US" dirty="0"/>
          </a:p>
        </p:txBody>
      </p:sp>
      <p:sp>
        <p:nvSpPr>
          <p:cNvPr id="5" name="TextBox 4"/>
          <p:cNvSpPr txBox="1"/>
          <p:nvPr/>
        </p:nvSpPr>
        <p:spPr>
          <a:xfrm>
            <a:off x="228600" y="0"/>
            <a:ext cx="8686800" cy="4924425"/>
          </a:xfrm>
          <a:prstGeom prst="rect">
            <a:avLst/>
          </a:prstGeom>
          <a:noFill/>
        </p:spPr>
        <p:txBody>
          <a:bodyPr wrap="square" rtlCol="0">
            <a:spAutoFit/>
          </a:bodyPr>
          <a:lstStyle/>
          <a:p>
            <a:pPr algn="ctr"/>
            <a:r>
              <a:rPr lang="en-US" sz="2800" b="1" u="sng" dirty="0" smtClean="0">
                <a:solidFill>
                  <a:schemeClr val="bg1"/>
                </a:solidFill>
              </a:rPr>
              <a:t>COMMUNITY SERVICE</a:t>
            </a:r>
          </a:p>
          <a:p>
            <a:pPr algn="ctr"/>
            <a:endParaRPr lang="en-US" sz="2800" b="1" u="sng" dirty="0" smtClean="0">
              <a:solidFill>
                <a:schemeClr val="bg1"/>
              </a:solidFill>
            </a:endParaRPr>
          </a:p>
          <a:p>
            <a:r>
              <a:rPr lang="en-US" sz="2400" b="1" u="sng" dirty="0" smtClean="0">
                <a:solidFill>
                  <a:schemeClr val="bg1"/>
                </a:solidFill>
              </a:rPr>
              <a:t>Annual Toy Drive</a:t>
            </a:r>
          </a:p>
          <a:p>
            <a:r>
              <a:rPr lang="en-US" b="1" dirty="0" smtClean="0">
                <a:solidFill>
                  <a:schemeClr val="bg1"/>
                </a:solidFill>
              </a:rPr>
              <a:t>In 2021 the Blanco Police Department </a:t>
            </a:r>
          </a:p>
          <a:p>
            <a:r>
              <a:rPr lang="en-US" b="1" dirty="0" smtClean="0">
                <a:solidFill>
                  <a:schemeClr val="bg1"/>
                </a:solidFill>
              </a:rPr>
              <a:t>conducted  a Toy Drive during the Christmas </a:t>
            </a:r>
          </a:p>
          <a:p>
            <a:r>
              <a:rPr lang="en-US" b="1" dirty="0" smtClean="0">
                <a:solidFill>
                  <a:schemeClr val="bg1"/>
                </a:solidFill>
              </a:rPr>
              <a:t>Holiday.  The  Police Department collected </a:t>
            </a:r>
          </a:p>
          <a:p>
            <a:r>
              <a:rPr lang="en-US" b="1" dirty="0" smtClean="0">
                <a:solidFill>
                  <a:schemeClr val="bg1"/>
                </a:solidFill>
              </a:rPr>
              <a:t>and dropped off hundreds of gifts donated </a:t>
            </a:r>
          </a:p>
          <a:p>
            <a:r>
              <a:rPr lang="en-US" b="1" dirty="0" smtClean="0">
                <a:solidFill>
                  <a:schemeClr val="bg1"/>
                </a:solidFill>
              </a:rPr>
              <a:t>by the residents of Blanco.  The toys were</a:t>
            </a:r>
          </a:p>
          <a:p>
            <a:r>
              <a:rPr lang="en-US" b="1" dirty="0" smtClean="0">
                <a:solidFill>
                  <a:schemeClr val="bg1"/>
                </a:solidFill>
              </a:rPr>
              <a:t>donated to the Highland Lakes Family Crisis </a:t>
            </a:r>
          </a:p>
          <a:p>
            <a:r>
              <a:rPr lang="en-US" b="1" dirty="0" smtClean="0">
                <a:solidFill>
                  <a:schemeClr val="bg1"/>
                </a:solidFill>
              </a:rPr>
              <a:t>Center.  The Blanco Police Department would</a:t>
            </a:r>
          </a:p>
          <a:p>
            <a:r>
              <a:rPr lang="en-US" b="1" dirty="0" smtClean="0">
                <a:solidFill>
                  <a:schemeClr val="bg1"/>
                </a:solidFill>
              </a:rPr>
              <a:t>like to thank the Lowes Grocery Store, Old</a:t>
            </a:r>
          </a:p>
          <a:p>
            <a:r>
              <a:rPr lang="en-US" b="1" dirty="0" smtClean="0">
                <a:solidFill>
                  <a:schemeClr val="bg1"/>
                </a:solidFill>
              </a:rPr>
              <a:t>300 BBQ,  Tractor Supply, Security</a:t>
            </a:r>
          </a:p>
          <a:p>
            <a:r>
              <a:rPr lang="en-US" b="1" dirty="0" smtClean="0">
                <a:solidFill>
                  <a:schemeClr val="bg1"/>
                </a:solidFill>
              </a:rPr>
              <a:t> State Bank and Trust, NAPA Auto </a:t>
            </a:r>
          </a:p>
          <a:p>
            <a:r>
              <a:rPr lang="en-US" b="1" dirty="0" smtClean="0">
                <a:solidFill>
                  <a:schemeClr val="bg1"/>
                </a:solidFill>
              </a:rPr>
              <a:t>and many  neighbors for your </a:t>
            </a:r>
          </a:p>
          <a:p>
            <a:r>
              <a:rPr lang="en-US" b="1" dirty="0" smtClean="0">
                <a:solidFill>
                  <a:schemeClr val="bg1"/>
                </a:solidFill>
              </a:rPr>
              <a:t>generous donations to our Christmas </a:t>
            </a:r>
          </a:p>
          <a:p>
            <a:r>
              <a:rPr lang="en-US" b="1" dirty="0" smtClean="0">
                <a:solidFill>
                  <a:schemeClr val="bg1"/>
                </a:solidFill>
              </a:rPr>
              <a:t>toy drive.</a:t>
            </a:r>
            <a:endParaRPr lang="en-US" b="1" dirty="0">
              <a:solidFill>
                <a:schemeClr val="bg1"/>
              </a:solidFill>
            </a:endParaRPr>
          </a:p>
        </p:txBody>
      </p:sp>
      <p:sp>
        <p:nvSpPr>
          <p:cNvPr id="9" name="Slide Number Placeholder 8"/>
          <p:cNvSpPr>
            <a:spLocks noGrp="1"/>
          </p:cNvSpPr>
          <p:nvPr>
            <p:ph type="sldNum" sz="quarter" idx="12"/>
          </p:nvPr>
        </p:nvSpPr>
        <p:spPr/>
        <p:txBody>
          <a:bodyPr/>
          <a:lstStyle/>
          <a:p>
            <a:fld id="{519B950D-D0E0-4029-8F70-3CFB5A8975DA}" type="slidenum">
              <a:rPr lang="en-US" smtClean="0"/>
              <a:pPr/>
              <a:t>15</a:t>
            </a:fld>
            <a:endParaRPr lang="en-US" dirty="0"/>
          </a:p>
        </p:txBody>
      </p:sp>
      <p:pic>
        <p:nvPicPr>
          <p:cNvPr id="11" name="Content Placeholder 10" descr="Christmas toy drive 2021.PNG"/>
          <p:cNvPicPr>
            <a:picLocks noGrp="1" noChangeAspect="1"/>
          </p:cNvPicPr>
          <p:nvPr>
            <p:ph idx="1"/>
          </p:nvPr>
        </p:nvPicPr>
        <p:blipFill>
          <a:blip r:embed="rId3" cstate="print"/>
          <a:stretch>
            <a:fillRect/>
          </a:stretch>
        </p:blipFill>
        <p:spPr>
          <a:xfrm>
            <a:off x="4953000" y="685800"/>
            <a:ext cx="3657600" cy="5791200"/>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467600" cy="533400"/>
          </a:xfrm>
        </p:spPr>
        <p:txBody>
          <a:bodyPr>
            <a:normAutofit fontScale="90000"/>
          </a:bodyPr>
          <a:lstStyle/>
          <a:p>
            <a:pPr algn="ctr"/>
            <a:r>
              <a:rPr lang="en-US" sz="3600" b="1" u="sng" dirty="0" smtClean="0">
                <a:latin typeface="Calibri" pitchFamily="34" charset="0"/>
              </a:rPr>
              <a:t>CRIME STATISTICS</a:t>
            </a:r>
            <a:endParaRPr lang="en-US" sz="3600" b="1" u="sng" dirty="0">
              <a:latin typeface="Calibri" pitchFamily="34" charset="0"/>
            </a:endParaRPr>
          </a:p>
        </p:txBody>
      </p:sp>
      <p:sp>
        <p:nvSpPr>
          <p:cNvPr id="3" name="Content Placeholder 2"/>
          <p:cNvSpPr>
            <a:spLocks noGrp="1"/>
          </p:cNvSpPr>
          <p:nvPr>
            <p:ph idx="1"/>
          </p:nvPr>
        </p:nvSpPr>
        <p:spPr>
          <a:xfrm>
            <a:off x="152400" y="685800"/>
            <a:ext cx="8839200" cy="5943600"/>
          </a:xfrm>
        </p:spPr>
        <p:txBody>
          <a:bodyPr>
            <a:normAutofit/>
          </a:bodyPr>
          <a:lstStyle/>
          <a:p>
            <a:pPr>
              <a:buNone/>
            </a:pPr>
            <a:r>
              <a:rPr lang="en-US" sz="2400" dirty="0" smtClean="0">
                <a:latin typeface="Calibri" pitchFamily="34" charset="0"/>
              </a:rPr>
              <a:t>                                              </a:t>
            </a:r>
            <a:r>
              <a:rPr lang="en-US" sz="1800" dirty="0" smtClean="0">
                <a:latin typeface="Calibri" pitchFamily="34" charset="0"/>
              </a:rPr>
              <a:t>IN</a:t>
            </a:r>
            <a:r>
              <a:rPr lang="en-US" sz="1800" b="1" dirty="0" smtClean="0">
                <a:latin typeface="Calibri" pitchFamily="34" charset="0"/>
              </a:rPr>
              <a:t>CIDENTS/OFFENSES</a:t>
            </a:r>
          </a:p>
          <a:p>
            <a:pPr>
              <a:buNone/>
            </a:pPr>
            <a:r>
              <a:rPr lang="en-US" sz="1400" dirty="0" smtClean="0">
                <a:latin typeface="Calibri" pitchFamily="34" charset="0"/>
              </a:rPr>
              <a:t>					</a:t>
            </a:r>
            <a:r>
              <a:rPr lang="en-US" sz="1400" b="1" u="sng" dirty="0" smtClean="0">
                <a:latin typeface="Calibri" pitchFamily="34" charset="0"/>
              </a:rPr>
              <a:t>2020</a:t>
            </a:r>
            <a:r>
              <a:rPr lang="en-US" sz="1400" b="1" dirty="0" smtClean="0">
                <a:latin typeface="Calibri" pitchFamily="34" charset="0"/>
              </a:rPr>
              <a:t>	 </a:t>
            </a:r>
            <a:r>
              <a:rPr lang="en-US" sz="1400" b="1" u="sng" dirty="0" smtClean="0">
                <a:latin typeface="Calibri" pitchFamily="34" charset="0"/>
              </a:rPr>
              <a:t>2021</a:t>
            </a:r>
            <a:r>
              <a:rPr lang="en-US" sz="1400" b="1" dirty="0" smtClean="0">
                <a:latin typeface="Calibri" pitchFamily="34" charset="0"/>
              </a:rPr>
              <a:t>	       </a:t>
            </a:r>
            <a:r>
              <a:rPr lang="en-US" sz="1400" b="1" u="sng" dirty="0" smtClean="0">
                <a:latin typeface="Calibri" pitchFamily="34" charset="0"/>
              </a:rPr>
              <a:t>+</a:t>
            </a:r>
            <a:r>
              <a:rPr lang="en-US" sz="1400" u="sng" dirty="0" smtClean="0">
                <a:latin typeface="Calibri" pitchFamily="34" charset="0"/>
              </a:rPr>
              <a:t>/</a:t>
            </a:r>
            <a:r>
              <a:rPr lang="en-US" sz="1400" b="1" u="sng" dirty="0" smtClean="0">
                <a:latin typeface="Calibri" pitchFamily="34" charset="0"/>
              </a:rPr>
              <a:t>-</a:t>
            </a:r>
          </a:p>
          <a:p>
            <a:pPr>
              <a:buNone/>
            </a:pPr>
            <a:r>
              <a:rPr lang="en-US" sz="1400" b="1" dirty="0" smtClean="0">
                <a:latin typeface="Calibri" pitchFamily="34" charset="0"/>
              </a:rPr>
              <a:t>AGGRAVATED ASSAULT                                                     0                     4                       100%   </a:t>
            </a:r>
          </a:p>
          <a:p>
            <a:pPr>
              <a:buNone/>
            </a:pPr>
            <a:r>
              <a:rPr lang="en-US" sz="1400" b="1" dirty="0" smtClean="0">
                <a:latin typeface="Calibri" pitchFamily="34" charset="0"/>
              </a:rPr>
              <a:t>SEXUAL OFFENSES                                                              3                     3                        -- </a:t>
            </a:r>
          </a:p>
          <a:p>
            <a:pPr>
              <a:buNone/>
            </a:pPr>
            <a:r>
              <a:rPr lang="en-US" sz="1400" b="1" dirty="0" smtClean="0">
                <a:latin typeface="Calibri" pitchFamily="34" charset="0"/>
              </a:rPr>
              <a:t>ASSAULTS                                                                            13                   13                       --</a:t>
            </a:r>
          </a:p>
          <a:p>
            <a:pPr>
              <a:buNone/>
            </a:pPr>
            <a:r>
              <a:rPr lang="en-US" sz="1400" b="1" dirty="0" smtClean="0">
                <a:latin typeface="Calibri" pitchFamily="34" charset="0"/>
              </a:rPr>
              <a:t>DECEASED PERSONS                                                          5                      5                        --                                          </a:t>
            </a:r>
          </a:p>
          <a:p>
            <a:pPr>
              <a:buNone/>
            </a:pPr>
            <a:r>
              <a:rPr lang="en-US" sz="1400" b="1" dirty="0" smtClean="0">
                <a:latin typeface="Calibri" pitchFamily="34" charset="0"/>
              </a:rPr>
              <a:t>MISSING PERSONS                                                             4                      5                      20%</a:t>
            </a:r>
          </a:p>
          <a:p>
            <a:pPr>
              <a:buNone/>
            </a:pPr>
            <a:r>
              <a:rPr lang="en-US" sz="1400" b="1" dirty="0" smtClean="0">
                <a:latin typeface="Calibri" pitchFamily="34" charset="0"/>
              </a:rPr>
              <a:t>RUN-A-WAYS                                                                       1                      5                      80%                                                   </a:t>
            </a:r>
          </a:p>
          <a:p>
            <a:pPr>
              <a:buNone/>
            </a:pPr>
            <a:r>
              <a:rPr lang="en-US" sz="1400" b="1" dirty="0" smtClean="0">
                <a:latin typeface="Calibri" pitchFamily="34" charset="0"/>
              </a:rPr>
              <a:t>BURGLARY                                                                           11                   12                       8%                               </a:t>
            </a:r>
          </a:p>
          <a:p>
            <a:pPr>
              <a:buNone/>
            </a:pPr>
            <a:r>
              <a:rPr lang="en-US" sz="1400" b="1" dirty="0" smtClean="0">
                <a:latin typeface="Calibri" pitchFamily="34" charset="0"/>
              </a:rPr>
              <a:t>LARCENY/THEFT                                                                 31                   28                      11%   </a:t>
            </a:r>
          </a:p>
          <a:p>
            <a:pPr>
              <a:buNone/>
            </a:pPr>
            <a:r>
              <a:rPr lang="en-US" sz="1400" b="1" dirty="0" smtClean="0">
                <a:latin typeface="Calibri" pitchFamily="34" charset="0"/>
              </a:rPr>
              <a:t>ARRESTS                                                                              78                  126                      38%</a:t>
            </a:r>
          </a:p>
          <a:p>
            <a:pPr>
              <a:buNone/>
            </a:pPr>
            <a:r>
              <a:rPr lang="en-US" sz="1400" b="1" dirty="0" smtClean="0">
                <a:latin typeface="Calibri" pitchFamily="34" charset="0"/>
              </a:rPr>
              <a:t>		</a:t>
            </a:r>
          </a:p>
          <a:p>
            <a:pPr>
              <a:buNone/>
            </a:pPr>
            <a:r>
              <a:rPr lang="en-US" sz="1800" b="1" dirty="0" smtClean="0">
                <a:latin typeface="Calibri" pitchFamily="34" charset="0"/>
              </a:rPr>
              <a:t>  </a:t>
            </a:r>
            <a:r>
              <a:rPr lang="en-US" sz="1800" b="1" u="sng" dirty="0" smtClean="0">
                <a:latin typeface="Calibri" pitchFamily="34" charset="0"/>
              </a:rPr>
              <a:t>BURGLARY BY TYPE &amp; FORCE USED</a:t>
            </a:r>
            <a:r>
              <a:rPr lang="en-US" sz="1600" b="1" dirty="0" smtClean="0">
                <a:latin typeface="Calibri" pitchFamily="34" charset="0"/>
              </a:rPr>
              <a:t>                            </a:t>
            </a:r>
            <a:r>
              <a:rPr lang="en-US" sz="1800" b="1" u="sng" dirty="0" smtClean="0">
                <a:latin typeface="Calibri" pitchFamily="34" charset="0"/>
              </a:rPr>
              <a:t>LARCENY/THEFT BY TYPE</a:t>
            </a:r>
            <a:r>
              <a:rPr lang="en-US" sz="1600" b="1" u="sng" dirty="0" smtClean="0">
                <a:latin typeface="Calibri" pitchFamily="34" charset="0"/>
              </a:rPr>
              <a:t>                                           </a:t>
            </a:r>
          </a:p>
          <a:p>
            <a:pPr>
              <a:buNone/>
            </a:pPr>
            <a:r>
              <a:rPr lang="en-US" sz="1600" b="1" dirty="0" smtClean="0">
                <a:latin typeface="Calibri" pitchFamily="34" charset="0"/>
              </a:rPr>
              <a:t>        </a:t>
            </a:r>
          </a:p>
          <a:p>
            <a:pPr>
              <a:buNone/>
            </a:pPr>
            <a:r>
              <a:rPr lang="en-US" sz="1400" b="1" dirty="0" smtClean="0">
                <a:latin typeface="Calibri" pitchFamily="34" charset="0"/>
              </a:rPr>
              <a:t>         FORCE           NO FORCE</a:t>
            </a:r>
          </a:p>
          <a:p>
            <a:pPr>
              <a:buNone/>
            </a:pPr>
            <a:endParaRPr lang="en-US" sz="1400" b="1" dirty="0" smtClean="0">
              <a:latin typeface="Calibri" pitchFamily="34" charset="0"/>
            </a:endParaRPr>
          </a:p>
          <a:p>
            <a:pPr>
              <a:buNone/>
            </a:pPr>
            <a:endParaRPr lang="en-US" sz="1400" b="1" dirty="0" smtClean="0">
              <a:latin typeface="Calibri" pitchFamily="34" charset="0"/>
            </a:endParaRPr>
          </a:p>
          <a:p>
            <a:pPr>
              <a:buNone/>
            </a:pPr>
            <a:endParaRPr lang="en-US" sz="1400" b="1" dirty="0" smtClean="0">
              <a:latin typeface="Calibri" pitchFamily="34" charset="0"/>
            </a:endParaRPr>
          </a:p>
          <a:p>
            <a:pPr>
              <a:buNone/>
            </a:pPr>
            <a:endParaRPr lang="en-US" sz="1400" b="1" dirty="0" smtClean="0">
              <a:latin typeface="Calibri" pitchFamily="34" charset="0"/>
            </a:endParaRPr>
          </a:p>
          <a:p>
            <a:pPr>
              <a:buNone/>
            </a:pPr>
            <a:endParaRPr lang="en-US" sz="1400" b="1" dirty="0" smtClean="0">
              <a:latin typeface="Calibri" pitchFamily="34" charset="0"/>
            </a:endParaRPr>
          </a:p>
          <a:p>
            <a:pPr>
              <a:buNone/>
            </a:pPr>
            <a:endParaRPr lang="en-US" sz="1400" b="1" dirty="0" smtClean="0">
              <a:latin typeface="Calibri" pitchFamily="34" charset="0"/>
            </a:endParaRPr>
          </a:p>
          <a:p>
            <a:pPr>
              <a:buNone/>
            </a:pPr>
            <a:endParaRPr lang="en-US" sz="1400" b="1" dirty="0">
              <a:latin typeface="Calibri" pitchFamily="34" charset="0"/>
            </a:endParaRPr>
          </a:p>
        </p:txBody>
      </p:sp>
      <p:sp>
        <p:nvSpPr>
          <p:cNvPr id="11" name="Flowchart: Extract 10"/>
          <p:cNvSpPr/>
          <p:nvPr/>
        </p:nvSpPr>
        <p:spPr>
          <a:xfrm>
            <a:off x="6400800" y="2438400"/>
            <a:ext cx="152400" cy="1524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erge 11"/>
          <p:cNvSpPr/>
          <p:nvPr/>
        </p:nvSpPr>
        <p:spPr>
          <a:xfrm>
            <a:off x="6400800" y="32004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228600" y="38100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3810000"/>
            <a:ext cx="815340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flipH="1" flipV="1">
            <a:off x="1295400" y="4572000"/>
            <a:ext cx="152400" cy="152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flipH="1" flipV="1">
            <a:off x="381000" y="4572000"/>
            <a:ext cx="152400" cy="152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Chart 27"/>
          <p:cNvGraphicFramePr/>
          <p:nvPr/>
        </p:nvGraphicFramePr>
        <p:xfrm>
          <a:off x="228600" y="4724400"/>
          <a:ext cx="2209800" cy="1905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nvGraphicFramePr>
        <p:xfrm>
          <a:off x="4038600" y="4343400"/>
          <a:ext cx="4191000" cy="2209800"/>
        </p:xfrm>
        <a:graphic>
          <a:graphicData uri="http://schemas.openxmlformats.org/drawingml/2006/chart">
            <c:chart xmlns:c="http://schemas.openxmlformats.org/drawingml/2006/chart" xmlns:r="http://schemas.openxmlformats.org/officeDocument/2006/relationships" r:id="rId3"/>
          </a:graphicData>
        </a:graphic>
      </p:graphicFrame>
      <p:sp>
        <p:nvSpPr>
          <p:cNvPr id="17" name="Slide Number Placeholder 16"/>
          <p:cNvSpPr>
            <a:spLocks noGrp="1"/>
          </p:cNvSpPr>
          <p:nvPr>
            <p:ph type="sldNum" sz="quarter" idx="12"/>
          </p:nvPr>
        </p:nvSpPr>
        <p:spPr/>
        <p:txBody>
          <a:bodyPr/>
          <a:lstStyle/>
          <a:p>
            <a:fld id="{519B950D-D0E0-4029-8F70-3CFB5A8975DA}" type="slidenum">
              <a:rPr lang="en-US" smtClean="0"/>
              <a:pPr/>
              <a:t>16</a:t>
            </a:fld>
            <a:endParaRPr lang="en-US"/>
          </a:p>
        </p:txBody>
      </p:sp>
      <p:sp>
        <p:nvSpPr>
          <p:cNvPr id="13" name="Flowchart: Extract 12"/>
          <p:cNvSpPr/>
          <p:nvPr/>
        </p:nvSpPr>
        <p:spPr>
          <a:xfrm>
            <a:off x="6477000" y="1447800"/>
            <a:ext cx="152400" cy="1524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Extract 17"/>
          <p:cNvSpPr/>
          <p:nvPr/>
        </p:nvSpPr>
        <p:spPr>
          <a:xfrm>
            <a:off x="6400800" y="2743200"/>
            <a:ext cx="152400" cy="1524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Extract 18"/>
          <p:cNvSpPr/>
          <p:nvPr/>
        </p:nvSpPr>
        <p:spPr>
          <a:xfrm>
            <a:off x="6400800" y="2971800"/>
            <a:ext cx="152400" cy="1524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Extract 20"/>
          <p:cNvSpPr/>
          <p:nvPr/>
        </p:nvSpPr>
        <p:spPr>
          <a:xfrm>
            <a:off x="6400800" y="3429000"/>
            <a:ext cx="152400" cy="1524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5410200" cy="685800"/>
          </a:xfrm>
        </p:spPr>
        <p:txBody>
          <a:bodyPr>
            <a:noAutofit/>
          </a:bodyPr>
          <a:lstStyle/>
          <a:p>
            <a:r>
              <a:rPr lang="en-US" sz="2400" b="1" u="sng" dirty="0" smtClean="0"/>
              <a:t>CALLS FOR SERVICE</a:t>
            </a:r>
            <a:endParaRPr lang="en-US" sz="2400" b="1" u="sng" dirty="0"/>
          </a:p>
        </p:txBody>
      </p:sp>
      <p:sp>
        <p:nvSpPr>
          <p:cNvPr id="3" name="Content Placeholder 2"/>
          <p:cNvSpPr>
            <a:spLocks noGrp="1"/>
          </p:cNvSpPr>
          <p:nvPr>
            <p:ph idx="1"/>
          </p:nvPr>
        </p:nvSpPr>
        <p:spPr>
          <a:xfrm>
            <a:off x="457200" y="685800"/>
            <a:ext cx="8229600" cy="6172200"/>
          </a:xfrm>
        </p:spPr>
        <p:txBody>
          <a:bodyPr>
            <a:normAutofit/>
          </a:bodyPr>
          <a:lstStyle/>
          <a:p>
            <a:pPr>
              <a:buNone/>
            </a:pPr>
            <a:r>
              <a:rPr lang="en-US" sz="1800" dirty="0" smtClean="0">
                <a:latin typeface="+mj-lt"/>
              </a:rPr>
              <a:t>                                                             </a:t>
            </a:r>
            <a:r>
              <a:rPr lang="en-US" sz="1800" b="1" u="sng" dirty="0" smtClean="0">
                <a:latin typeface="+mj-lt"/>
              </a:rPr>
              <a:t>2020</a:t>
            </a:r>
            <a:r>
              <a:rPr lang="en-US" sz="1800" b="1" dirty="0" smtClean="0">
                <a:latin typeface="+mj-lt"/>
              </a:rPr>
              <a:t>                        </a:t>
            </a:r>
            <a:r>
              <a:rPr lang="en-US" sz="1800" b="1" u="sng" dirty="0" smtClean="0">
                <a:latin typeface="+mj-lt"/>
              </a:rPr>
              <a:t>2021</a:t>
            </a:r>
            <a:r>
              <a:rPr lang="en-US" sz="1800" b="1" dirty="0" smtClean="0">
                <a:latin typeface="+mj-lt"/>
              </a:rPr>
              <a:t>                       </a:t>
            </a:r>
            <a:r>
              <a:rPr lang="en-US" sz="1800" b="1" u="sng" dirty="0" smtClean="0">
                <a:latin typeface="+mj-lt"/>
              </a:rPr>
              <a:t>+/-</a:t>
            </a:r>
          </a:p>
          <a:p>
            <a:pPr>
              <a:buNone/>
            </a:pPr>
            <a:r>
              <a:rPr lang="en-US" sz="1600" b="1" dirty="0" smtClean="0">
                <a:latin typeface="+mj-lt"/>
              </a:rPr>
              <a:t>CALLS FOR SERVICE                                   1123                            2965                            62%</a:t>
            </a:r>
          </a:p>
          <a:p>
            <a:pPr>
              <a:buNone/>
            </a:pPr>
            <a:r>
              <a:rPr lang="en-US" sz="1600" b="1" dirty="0" smtClean="0">
                <a:latin typeface="+mj-lt"/>
              </a:rPr>
              <a:t>ASSIST OTHER AGENCY                             136                              199                              32%</a:t>
            </a:r>
          </a:p>
          <a:p>
            <a:pPr>
              <a:buNone/>
            </a:pPr>
            <a:r>
              <a:rPr lang="en-US" sz="1600" b="1" dirty="0" smtClean="0">
                <a:latin typeface="+mj-lt"/>
              </a:rPr>
              <a:t>ASSIST EMS                                                   50                                80                               38%</a:t>
            </a:r>
          </a:p>
          <a:p>
            <a:pPr>
              <a:buNone/>
            </a:pPr>
            <a:r>
              <a:rPr lang="en-US" sz="1600" b="1" dirty="0" smtClean="0">
                <a:latin typeface="+mj-lt"/>
              </a:rPr>
              <a:t>ASSIST BLANCO FIRE                                   10                                25                               60%</a:t>
            </a:r>
          </a:p>
          <a:p>
            <a:pPr>
              <a:buNone/>
            </a:pPr>
            <a:r>
              <a:rPr lang="en-US" sz="1600" b="1" dirty="0" smtClean="0">
                <a:latin typeface="+mj-lt"/>
              </a:rPr>
              <a:t>ACCIDENTS                                                    51                                80                               36%</a:t>
            </a:r>
          </a:p>
          <a:p>
            <a:pPr>
              <a:buNone/>
            </a:pPr>
            <a:r>
              <a:rPr lang="en-US" sz="1600" b="1" dirty="0" smtClean="0">
                <a:latin typeface="+mj-lt"/>
              </a:rPr>
              <a:t>DISTURBANCES                                            49                                51                                4%</a:t>
            </a:r>
          </a:p>
          <a:p>
            <a:pPr>
              <a:buNone/>
            </a:pPr>
            <a:r>
              <a:rPr lang="en-US" sz="1600" b="1" dirty="0" smtClean="0">
                <a:latin typeface="+mj-lt"/>
              </a:rPr>
              <a:t>ALARMS                                                        146                              178                             18%</a:t>
            </a:r>
          </a:p>
          <a:p>
            <a:pPr>
              <a:buNone/>
            </a:pPr>
            <a:r>
              <a:rPr lang="en-US" sz="1600" b="1" dirty="0" smtClean="0">
                <a:latin typeface="+mj-lt"/>
              </a:rPr>
              <a:t>SUSPICIOUS ACTIVITY                                117                              262                              55%</a:t>
            </a:r>
          </a:p>
          <a:p>
            <a:pPr>
              <a:buNone/>
            </a:pPr>
            <a:r>
              <a:rPr lang="en-US" sz="1600" b="1" dirty="0" smtClean="0">
                <a:latin typeface="+mj-lt"/>
              </a:rPr>
              <a:t>ASSIST PUBLIC                                              47                                107                              56%</a:t>
            </a:r>
          </a:p>
          <a:p>
            <a:pPr algn="r">
              <a:buNone/>
            </a:pPr>
            <a:endParaRPr lang="en-US" sz="1600" b="1" dirty="0" smtClean="0"/>
          </a:p>
          <a:p>
            <a:pPr algn="ctr">
              <a:buNone/>
            </a:pPr>
            <a:r>
              <a:rPr lang="en-US" sz="1600" b="1" dirty="0" smtClean="0"/>
              <a:t>         </a:t>
            </a:r>
          </a:p>
          <a:p>
            <a:pPr algn="ctr">
              <a:buNone/>
            </a:pPr>
            <a:r>
              <a:rPr lang="en-US" sz="1400" b="1" dirty="0" smtClean="0"/>
              <a:t>TOTAL CALLS FOR SERVICE  </a:t>
            </a:r>
            <a:r>
              <a:rPr lang="en-US" sz="1600" b="1" dirty="0" smtClean="0"/>
              <a:t>                                                    </a:t>
            </a:r>
            <a:r>
              <a:rPr lang="en-US" sz="1800" b="1" u="sng" dirty="0" smtClean="0"/>
              <a:t>ASSISTANCE</a:t>
            </a:r>
            <a:r>
              <a:rPr lang="en-US" sz="1800" b="1" u="sng" dirty="0" smtClean="0">
                <a:solidFill>
                  <a:srgbClr val="0070C0"/>
                </a:solidFill>
              </a:rPr>
              <a:t> </a:t>
            </a:r>
            <a:r>
              <a:rPr lang="en-US" sz="1800" b="1" u="sng" dirty="0" smtClean="0"/>
              <a:t>CALLS 2021</a:t>
            </a:r>
          </a:p>
          <a:p>
            <a:pPr algn="ctr">
              <a:buNone/>
            </a:pPr>
            <a:endParaRPr lang="en-US" sz="1600" b="1" dirty="0" smtClean="0"/>
          </a:p>
          <a:p>
            <a:pPr algn="ctr">
              <a:buNone/>
            </a:pPr>
            <a:endParaRPr lang="en-US" sz="1600" b="1" dirty="0" smtClean="0"/>
          </a:p>
          <a:p>
            <a:pPr algn="ctr">
              <a:buNone/>
            </a:pPr>
            <a:endParaRPr lang="en-US" sz="1600" b="1" dirty="0" smtClean="0"/>
          </a:p>
          <a:p>
            <a:pPr algn="ctr">
              <a:buNone/>
            </a:pPr>
            <a:endParaRPr lang="en-US" sz="1600" b="1" dirty="0" smtClean="0"/>
          </a:p>
          <a:p>
            <a:pPr algn="ctr">
              <a:buNone/>
            </a:pPr>
            <a:endParaRPr lang="en-US" sz="1600" b="1" dirty="0" smtClean="0"/>
          </a:p>
          <a:p>
            <a:pPr algn="ctr">
              <a:buNone/>
            </a:pPr>
            <a:endParaRPr lang="en-US" sz="1600" b="1" dirty="0" smtClean="0"/>
          </a:p>
          <a:p>
            <a:pPr algn="ctr">
              <a:buNone/>
            </a:pPr>
            <a:endParaRPr lang="en-US" sz="1600" b="1" dirty="0" smtClean="0"/>
          </a:p>
          <a:p>
            <a:pPr>
              <a:buNone/>
            </a:pPr>
            <a:endParaRPr lang="en-US" sz="1600" b="1" dirty="0"/>
          </a:p>
        </p:txBody>
      </p:sp>
      <p:sp>
        <p:nvSpPr>
          <p:cNvPr id="5" name="Isosceles Triangle 4"/>
          <p:cNvSpPr/>
          <p:nvPr/>
        </p:nvSpPr>
        <p:spPr>
          <a:xfrm>
            <a:off x="6934200" y="1066800"/>
            <a:ext cx="1524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6934200" y="1371600"/>
            <a:ext cx="1524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6934200" y="1676400"/>
            <a:ext cx="1524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6934200" y="1981200"/>
            <a:ext cx="1524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6934200" y="2514600"/>
            <a:ext cx="1524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6934200" y="2819400"/>
            <a:ext cx="1524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457200" y="4038600"/>
            <a:ext cx="81534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9" name="Chart 18"/>
          <p:cNvGraphicFramePr/>
          <p:nvPr/>
        </p:nvGraphicFramePr>
        <p:xfrm>
          <a:off x="5334000" y="4572000"/>
          <a:ext cx="2971800" cy="2133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hart 19"/>
          <p:cNvGraphicFramePr/>
          <p:nvPr/>
        </p:nvGraphicFramePr>
        <p:xfrm>
          <a:off x="457200" y="4648200"/>
          <a:ext cx="4038600" cy="2209800"/>
        </p:xfrm>
        <a:graphic>
          <a:graphicData uri="http://schemas.openxmlformats.org/drawingml/2006/chart">
            <c:chart xmlns:c="http://schemas.openxmlformats.org/drawingml/2006/chart" xmlns:r="http://schemas.openxmlformats.org/officeDocument/2006/relationships" r:id="rId3"/>
          </a:graphicData>
        </a:graphic>
      </p:graphicFrame>
      <p:sp>
        <p:nvSpPr>
          <p:cNvPr id="17" name="Slide Number Placeholder 16"/>
          <p:cNvSpPr>
            <a:spLocks noGrp="1"/>
          </p:cNvSpPr>
          <p:nvPr>
            <p:ph type="sldNum" sz="quarter" idx="12"/>
          </p:nvPr>
        </p:nvSpPr>
        <p:spPr/>
        <p:txBody>
          <a:bodyPr/>
          <a:lstStyle/>
          <a:p>
            <a:fld id="{519B950D-D0E0-4029-8F70-3CFB5A8975DA}" type="slidenum">
              <a:rPr lang="en-US" smtClean="0"/>
              <a:pPr/>
              <a:t>17</a:t>
            </a:fld>
            <a:endParaRPr lang="en-US"/>
          </a:p>
        </p:txBody>
      </p:sp>
      <p:sp>
        <p:nvSpPr>
          <p:cNvPr id="18" name="Isosceles Triangle 17"/>
          <p:cNvSpPr/>
          <p:nvPr/>
        </p:nvSpPr>
        <p:spPr>
          <a:xfrm>
            <a:off x="6934200" y="2286000"/>
            <a:ext cx="1524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6934200" y="3124200"/>
            <a:ext cx="1524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6934200" y="3429000"/>
            <a:ext cx="1524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5791200" cy="609600"/>
          </a:xfrm>
        </p:spPr>
        <p:txBody>
          <a:bodyPr>
            <a:normAutofit fontScale="90000"/>
          </a:bodyPr>
          <a:lstStyle/>
          <a:p>
            <a:r>
              <a:rPr lang="en-US" sz="3600" b="1" u="sng" dirty="0" smtClean="0"/>
              <a:t>ARRESTS AND OFFENSES</a:t>
            </a:r>
            <a:endParaRPr lang="en-US" sz="3600" b="1" u="sng" dirty="0"/>
          </a:p>
        </p:txBody>
      </p:sp>
      <p:sp>
        <p:nvSpPr>
          <p:cNvPr id="3" name="Content Placeholder 2"/>
          <p:cNvSpPr>
            <a:spLocks noGrp="1"/>
          </p:cNvSpPr>
          <p:nvPr>
            <p:ph idx="1"/>
          </p:nvPr>
        </p:nvSpPr>
        <p:spPr>
          <a:xfrm>
            <a:off x="457200" y="685800"/>
            <a:ext cx="8229600" cy="5440363"/>
          </a:xfrm>
        </p:spPr>
        <p:txBody>
          <a:bodyPr>
            <a:normAutofit/>
          </a:bodyPr>
          <a:lstStyle/>
          <a:p>
            <a:pPr>
              <a:buNone/>
            </a:pPr>
            <a:r>
              <a:rPr lang="en-US" sz="2400" b="1" dirty="0" smtClean="0"/>
              <a:t>                                                       </a:t>
            </a:r>
            <a:r>
              <a:rPr lang="en-US" sz="2400" b="1" u="sng" dirty="0" smtClean="0"/>
              <a:t>2020</a:t>
            </a:r>
            <a:r>
              <a:rPr lang="en-US" sz="2400" b="1" dirty="0" smtClean="0"/>
              <a:t>              </a:t>
            </a:r>
            <a:r>
              <a:rPr lang="en-US" sz="2400" b="1" u="sng" dirty="0" smtClean="0"/>
              <a:t>2021</a:t>
            </a:r>
            <a:r>
              <a:rPr lang="en-US" sz="2400" b="1" dirty="0" smtClean="0"/>
              <a:t>              </a:t>
            </a:r>
            <a:r>
              <a:rPr lang="en-US" sz="2400" b="1" u="sng" dirty="0" smtClean="0"/>
              <a:t>+/-</a:t>
            </a:r>
          </a:p>
          <a:p>
            <a:pPr>
              <a:buNone/>
            </a:pPr>
            <a:r>
              <a:rPr lang="en-US" sz="2000" b="1" dirty="0" smtClean="0"/>
              <a:t>INDIVIDUALS                                            78                      126                    38%</a:t>
            </a:r>
          </a:p>
          <a:p>
            <a:pPr>
              <a:buNone/>
            </a:pPr>
            <a:r>
              <a:rPr lang="en-US" sz="2000" b="1" dirty="0" smtClean="0"/>
              <a:t>OFFENSES                                                 128                    182                     30 %                      Resident                                                6                       18                      67%</a:t>
            </a:r>
          </a:p>
          <a:p>
            <a:pPr>
              <a:buNone/>
            </a:pPr>
            <a:r>
              <a:rPr lang="en-US" sz="2000" b="1" dirty="0" smtClean="0"/>
              <a:t>   Non Resident	                                     72                     108                     33%</a:t>
            </a:r>
          </a:p>
          <a:p>
            <a:pPr>
              <a:buNone/>
            </a:pPr>
            <a:r>
              <a:rPr lang="en-US" sz="2000" b="1" dirty="0" smtClean="0"/>
              <a:t>Felony                                                         79                      79                       ---</a:t>
            </a:r>
          </a:p>
          <a:p>
            <a:pPr>
              <a:buNone/>
            </a:pPr>
            <a:r>
              <a:rPr lang="en-US" sz="2000" b="1" dirty="0" smtClean="0"/>
              <a:t>Misdemeanor                                           49                      103                    52%</a:t>
            </a:r>
            <a:endParaRPr lang="en-US" sz="2000" b="1" dirty="0"/>
          </a:p>
        </p:txBody>
      </p:sp>
      <p:cxnSp>
        <p:nvCxnSpPr>
          <p:cNvPr id="11" name="Straight Connector 10"/>
          <p:cNvCxnSpPr/>
          <p:nvPr/>
        </p:nvCxnSpPr>
        <p:spPr>
          <a:xfrm>
            <a:off x="533400" y="3352800"/>
            <a:ext cx="76962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2" name="Chart 11"/>
          <p:cNvGraphicFramePr/>
          <p:nvPr/>
        </p:nvGraphicFramePr>
        <p:xfrm>
          <a:off x="1524000" y="3581400"/>
          <a:ext cx="5638800"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13" name="Slide Number Placeholder 12"/>
          <p:cNvSpPr>
            <a:spLocks noGrp="1"/>
          </p:cNvSpPr>
          <p:nvPr>
            <p:ph type="sldNum" sz="quarter" idx="12"/>
          </p:nvPr>
        </p:nvSpPr>
        <p:spPr/>
        <p:txBody>
          <a:bodyPr/>
          <a:lstStyle/>
          <a:p>
            <a:fld id="{519B950D-D0E0-4029-8F70-3CFB5A8975DA}" type="slidenum">
              <a:rPr lang="en-US" smtClean="0"/>
              <a:pPr/>
              <a:t>18</a:t>
            </a:fld>
            <a:endParaRPr lang="en-US"/>
          </a:p>
        </p:txBody>
      </p:sp>
      <p:sp>
        <p:nvSpPr>
          <p:cNvPr id="14" name="Isosceles Triangle 13"/>
          <p:cNvSpPr/>
          <p:nvPr/>
        </p:nvSpPr>
        <p:spPr>
          <a:xfrm>
            <a:off x="7239000" y="1219200"/>
            <a:ext cx="1524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7239000" y="1600200"/>
            <a:ext cx="1524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7239000" y="1905000"/>
            <a:ext cx="1524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7239000" y="2286000"/>
            <a:ext cx="1524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7239000" y="2971800"/>
            <a:ext cx="1524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6400800" cy="381000"/>
          </a:xfrm>
        </p:spPr>
        <p:txBody>
          <a:bodyPr>
            <a:noAutofit/>
          </a:bodyPr>
          <a:lstStyle/>
          <a:p>
            <a:r>
              <a:rPr lang="en-US" sz="2800" b="1" u="sng" dirty="0" smtClean="0"/>
              <a:t>ALCOHOL &amp; NARCOTICS</a:t>
            </a:r>
            <a:endParaRPr lang="en-US" sz="2800" b="1" u="sng" dirty="0"/>
          </a:p>
        </p:txBody>
      </p:sp>
      <p:sp>
        <p:nvSpPr>
          <p:cNvPr id="3" name="Content Placeholder 2"/>
          <p:cNvSpPr>
            <a:spLocks noGrp="1"/>
          </p:cNvSpPr>
          <p:nvPr>
            <p:ph idx="1"/>
          </p:nvPr>
        </p:nvSpPr>
        <p:spPr>
          <a:xfrm>
            <a:off x="533400" y="609600"/>
            <a:ext cx="8229600" cy="6019800"/>
          </a:xfrm>
        </p:spPr>
        <p:txBody>
          <a:bodyPr>
            <a:normAutofit/>
          </a:bodyPr>
          <a:lstStyle/>
          <a:p>
            <a:pPr>
              <a:buNone/>
            </a:pPr>
            <a:r>
              <a:rPr lang="en-US" sz="1600" b="1" u="sng" dirty="0" smtClean="0"/>
              <a:t>ALCOHOL VIOLATIONS</a:t>
            </a:r>
            <a:r>
              <a:rPr lang="en-US" sz="1600" b="1" dirty="0" smtClean="0"/>
              <a:t>                         </a:t>
            </a:r>
            <a:r>
              <a:rPr lang="en-US" sz="1600" b="1" u="sng" dirty="0" smtClean="0"/>
              <a:t>2020</a:t>
            </a:r>
            <a:r>
              <a:rPr lang="en-US" sz="1600" b="1" dirty="0" smtClean="0"/>
              <a:t>              </a:t>
            </a:r>
            <a:r>
              <a:rPr lang="en-US" sz="1600" b="1" u="sng" dirty="0" smtClean="0"/>
              <a:t>2021</a:t>
            </a:r>
            <a:r>
              <a:rPr lang="en-US" sz="1600" b="1" dirty="0" smtClean="0"/>
              <a:t>                 </a:t>
            </a:r>
            <a:r>
              <a:rPr lang="en-US" sz="1600" b="1" u="sng" dirty="0" smtClean="0"/>
              <a:t>+/-</a:t>
            </a:r>
          </a:p>
          <a:p>
            <a:pPr>
              <a:buNone/>
            </a:pPr>
            <a:r>
              <a:rPr lang="en-US" sz="1400" b="1" dirty="0" smtClean="0"/>
              <a:t>DRIVING WHILE INTOXICATED                       6                         12                           50%                                                              </a:t>
            </a:r>
          </a:p>
          <a:p>
            <a:pPr>
              <a:buNone/>
            </a:pPr>
            <a:r>
              <a:rPr lang="en-US" sz="1400" b="1" dirty="0" smtClean="0"/>
              <a:t>PUBLIC INTOXICATION                                     2                          9                            78%</a:t>
            </a:r>
          </a:p>
          <a:p>
            <a:pPr>
              <a:buNone/>
            </a:pPr>
            <a:r>
              <a:rPr lang="en-US" sz="1400" b="1" dirty="0" smtClean="0"/>
              <a:t>OPEN CONTAINER                                            17                        12                          42%                                  </a:t>
            </a:r>
          </a:p>
          <a:p>
            <a:pPr>
              <a:buNone/>
            </a:pPr>
            <a:r>
              <a:rPr lang="en-US" sz="1400" b="1" dirty="0" smtClean="0"/>
              <a:t>MINOR IN POSS.                                               1                           3                           66%</a:t>
            </a:r>
          </a:p>
          <a:p>
            <a:pPr>
              <a:buNone/>
            </a:pPr>
            <a:endParaRPr lang="en-US" sz="800" b="1" dirty="0" smtClean="0"/>
          </a:p>
          <a:p>
            <a:pPr>
              <a:buNone/>
            </a:pPr>
            <a:r>
              <a:rPr lang="en-US" sz="1600" b="1" u="sng" dirty="0" smtClean="0"/>
              <a:t>NARCOTICS VIOLATIONS</a:t>
            </a:r>
          </a:p>
          <a:p>
            <a:pPr>
              <a:buNone/>
            </a:pPr>
            <a:r>
              <a:rPr lang="en-US" sz="1400" b="1" dirty="0" smtClean="0"/>
              <a:t>HEROIN/OPIATES                                              4                         1                             30%</a:t>
            </a:r>
          </a:p>
          <a:p>
            <a:pPr>
              <a:buNone/>
            </a:pPr>
            <a:r>
              <a:rPr lang="en-US" sz="1400" b="1" dirty="0" smtClean="0"/>
              <a:t>COCAINE                                                             4                         4                               - -</a:t>
            </a:r>
          </a:p>
          <a:p>
            <a:pPr>
              <a:buNone/>
            </a:pPr>
            <a:r>
              <a:rPr lang="en-US" sz="1400" b="1" dirty="0" smtClean="0"/>
              <a:t>METHAMPHETAMINE                                     28                       16                           75%</a:t>
            </a:r>
          </a:p>
          <a:p>
            <a:pPr>
              <a:buNone/>
            </a:pPr>
            <a:r>
              <a:rPr lang="en-US" sz="1400" b="1" dirty="0" smtClean="0"/>
              <a:t>RX/DANGEROUS DRUGS                                 2                         20                           90%</a:t>
            </a:r>
          </a:p>
          <a:p>
            <a:pPr>
              <a:buNone/>
            </a:pPr>
            <a:r>
              <a:rPr lang="en-US" sz="1400" b="1" dirty="0" smtClean="0"/>
              <a:t>MARIJUANA/THC/HASH                                32                        56                           43%</a:t>
            </a:r>
          </a:p>
          <a:p>
            <a:pPr>
              <a:buNone/>
            </a:pPr>
            <a:r>
              <a:rPr lang="en-US" sz="1400" b="1" dirty="0" smtClean="0"/>
              <a:t>OTHER                                                                 3                          0                             33%</a:t>
            </a:r>
          </a:p>
          <a:p>
            <a:pPr>
              <a:buNone/>
            </a:pPr>
            <a:r>
              <a:rPr lang="en-US" sz="1400" b="1" dirty="0" smtClean="0"/>
              <a:t>PARAPHERNALIA                                             94                        90                           4%</a:t>
            </a:r>
          </a:p>
          <a:p>
            <a:pPr>
              <a:buNone/>
            </a:pPr>
            <a:r>
              <a:rPr lang="en-US" sz="2000" b="1" u="sng" dirty="0" smtClean="0"/>
              <a:t> </a:t>
            </a:r>
          </a:p>
        </p:txBody>
      </p:sp>
      <p:cxnSp>
        <p:nvCxnSpPr>
          <p:cNvPr id="5" name="Straight Connector 4"/>
          <p:cNvCxnSpPr/>
          <p:nvPr/>
        </p:nvCxnSpPr>
        <p:spPr>
          <a:xfrm>
            <a:off x="609600" y="4267200"/>
            <a:ext cx="7620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Flowchart: Extract 5"/>
          <p:cNvSpPr/>
          <p:nvPr/>
        </p:nvSpPr>
        <p:spPr>
          <a:xfrm>
            <a:off x="5791200" y="990600"/>
            <a:ext cx="152400" cy="1524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5791200" y="1524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erge 10"/>
          <p:cNvSpPr/>
          <p:nvPr/>
        </p:nvSpPr>
        <p:spPr>
          <a:xfrm>
            <a:off x="5791200" y="28956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Extract 11"/>
          <p:cNvSpPr/>
          <p:nvPr/>
        </p:nvSpPr>
        <p:spPr>
          <a:xfrm>
            <a:off x="5791200" y="3200400"/>
            <a:ext cx="152400" cy="1524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erge 14"/>
          <p:cNvSpPr/>
          <p:nvPr/>
        </p:nvSpPr>
        <p:spPr>
          <a:xfrm>
            <a:off x="5791200" y="39624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Chart 16"/>
          <p:cNvGraphicFramePr/>
          <p:nvPr/>
        </p:nvGraphicFramePr>
        <p:xfrm>
          <a:off x="1828800" y="4343400"/>
          <a:ext cx="4953000" cy="2362200"/>
        </p:xfrm>
        <a:graphic>
          <a:graphicData uri="http://schemas.openxmlformats.org/drawingml/2006/chart">
            <c:chart xmlns:c="http://schemas.openxmlformats.org/drawingml/2006/chart" xmlns:r="http://schemas.openxmlformats.org/officeDocument/2006/relationships" r:id="rId2"/>
          </a:graphicData>
        </a:graphic>
      </p:graphicFrame>
      <p:sp>
        <p:nvSpPr>
          <p:cNvPr id="16" name="Slide Number Placeholder 15"/>
          <p:cNvSpPr>
            <a:spLocks noGrp="1"/>
          </p:cNvSpPr>
          <p:nvPr>
            <p:ph type="sldNum" sz="quarter" idx="12"/>
          </p:nvPr>
        </p:nvSpPr>
        <p:spPr/>
        <p:txBody>
          <a:bodyPr/>
          <a:lstStyle/>
          <a:p>
            <a:fld id="{519B950D-D0E0-4029-8F70-3CFB5A8975DA}" type="slidenum">
              <a:rPr lang="en-US" smtClean="0"/>
              <a:pPr/>
              <a:t>19</a:t>
            </a:fld>
            <a:endParaRPr lang="en-US"/>
          </a:p>
        </p:txBody>
      </p:sp>
      <p:sp>
        <p:nvSpPr>
          <p:cNvPr id="18" name="Flowchart: Extract 17"/>
          <p:cNvSpPr/>
          <p:nvPr/>
        </p:nvSpPr>
        <p:spPr>
          <a:xfrm>
            <a:off x="5791200" y="1219200"/>
            <a:ext cx="152400" cy="1524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Extract 18"/>
          <p:cNvSpPr/>
          <p:nvPr/>
        </p:nvSpPr>
        <p:spPr>
          <a:xfrm>
            <a:off x="5791200" y="1752600"/>
            <a:ext cx="152400" cy="1524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erge 19"/>
          <p:cNvSpPr/>
          <p:nvPr/>
        </p:nvSpPr>
        <p:spPr>
          <a:xfrm>
            <a:off x="5791200" y="24384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erge 20"/>
          <p:cNvSpPr/>
          <p:nvPr/>
        </p:nvSpPr>
        <p:spPr>
          <a:xfrm>
            <a:off x="5791200" y="37338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Extract 21"/>
          <p:cNvSpPr/>
          <p:nvPr/>
        </p:nvSpPr>
        <p:spPr>
          <a:xfrm>
            <a:off x="5791200" y="3429000"/>
            <a:ext cx="152400" cy="1524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endParaRPr lang="en-US" sz="3600" b="1" u="sng" dirty="0">
              <a:latin typeface="Calibri" pitchFamily="34" charset="0"/>
            </a:endParaRPr>
          </a:p>
        </p:txBody>
      </p:sp>
      <p:pic>
        <p:nvPicPr>
          <p:cNvPr id="6" name="Content Placeholder 4" descr="Faded American Flag.jpg"/>
          <p:cNvPicPr>
            <a:picLocks noGrp="1" noChangeAspect="1"/>
          </p:cNvPicPr>
          <p:nvPr>
            <p:ph idx="1"/>
          </p:nvPr>
        </p:nvPicPr>
        <p:blipFill>
          <a:blip r:embed="rId2" cstate="print">
            <a:lum bright="-43000"/>
          </a:blip>
          <a:stretch>
            <a:fillRect/>
          </a:stretch>
        </p:blipFill>
        <p:spPr>
          <a:xfrm>
            <a:off x="0" y="0"/>
            <a:ext cx="9144000" cy="6858000"/>
          </a:xfrm>
        </p:spPr>
      </p:pic>
      <p:sp>
        <p:nvSpPr>
          <p:cNvPr id="7" name="TextBox 6"/>
          <p:cNvSpPr txBox="1"/>
          <p:nvPr/>
        </p:nvSpPr>
        <p:spPr>
          <a:xfrm>
            <a:off x="457200" y="0"/>
            <a:ext cx="8382000" cy="12834283"/>
          </a:xfrm>
          <a:prstGeom prst="rect">
            <a:avLst/>
          </a:prstGeom>
          <a:noFill/>
        </p:spPr>
        <p:txBody>
          <a:bodyPr wrap="square" rtlCol="0">
            <a:spAutoFit/>
          </a:bodyPr>
          <a:lstStyle/>
          <a:p>
            <a:pPr algn="ctr"/>
            <a:r>
              <a:rPr lang="en-US" sz="2800" b="1" u="sng" dirty="0" smtClean="0">
                <a:solidFill>
                  <a:schemeClr val="bg1"/>
                </a:solidFill>
              </a:rPr>
              <a:t>TABLE OF CONTENTS</a:t>
            </a:r>
          </a:p>
          <a:p>
            <a:endParaRPr lang="en-US" sz="1200" b="1" dirty="0" smtClean="0">
              <a:solidFill>
                <a:schemeClr val="bg1"/>
              </a:solidFill>
            </a:endParaRPr>
          </a:p>
          <a:p>
            <a:pPr>
              <a:buFont typeface="Arial" charset="0"/>
              <a:buChar char="•"/>
            </a:pPr>
            <a:r>
              <a:rPr lang="en-US" b="1" dirty="0" smtClean="0">
                <a:solidFill>
                  <a:schemeClr val="bg1"/>
                </a:solidFill>
              </a:rPr>
              <a:t>MESSAGE FROM THE CHIEF – PG. 3</a:t>
            </a:r>
          </a:p>
          <a:p>
            <a:pPr>
              <a:buFont typeface="Arial" charset="0"/>
              <a:buChar char="•"/>
            </a:pPr>
            <a:endParaRPr lang="en-US" sz="1400" b="1" dirty="0" smtClean="0">
              <a:solidFill>
                <a:schemeClr val="bg1"/>
              </a:solidFill>
            </a:endParaRPr>
          </a:p>
          <a:p>
            <a:pPr>
              <a:buFont typeface="Arial" charset="0"/>
              <a:buChar char="•"/>
            </a:pPr>
            <a:r>
              <a:rPr lang="en-US" b="1" dirty="0" smtClean="0">
                <a:solidFill>
                  <a:schemeClr val="bg1"/>
                </a:solidFill>
              </a:rPr>
              <a:t>MISSION STATEMENT – PG. 4</a:t>
            </a:r>
          </a:p>
          <a:p>
            <a:pPr>
              <a:buFont typeface="Arial" charset="0"/>
              <a:buChar char="•"/>
            </a:pPr>
            <a:endParaRPr lang="en-US" sz="1400" b="1" dirty="0" smtClean="0">
              <a:solidFill>
                <a:schemeClr val="bg1"/>
              </a:solidFill>
            </a:endParaRPr>
          </a:p>
          <a:p>
            <a:pPr>
              <a:buFont typeface="Arial" charset="0"/>
              <a:buChar char="•"/>
            </a:pPr>
            <a:r>
              <a:rPr lang="en-US" b="1" dirty="0" smtClean="0">
                <a:solidFill>
                  <a:schemeClr val="bg1"/>
                </a:solidFill>
              </a:rPr>
              <a:t>A RECOGNIZED LAW ENFORCEMENT AGENCY – PG. 5</a:t>
            </a:r>
          </a:p>
          <a:p>
            <a:pPr>
              <a:buFont typeface="Arial" charset="0"/>
              <a:buChar char="•"/>
            </a:pPr>
            <a:endParaRPr lang="en-US" sz="1400" b="1" dirty="0" smtClean="0">
              <a:solidFill>
                <a:schemeClr val="bg1"/>
              </a:solidFill>
            </a:endParaRPr>
          </a:p>
          <a:p>
            <a:pPr>
              <a:buFont typeface="Arial" charset="0"/>
              <a:buChar char="•"/>
            </a:pPr>
            <a:r>
              <a:rPr lang="en-US" b="1" dirty="0" smtClean="0">
                <a:solidFill>
                  <a:schemeClr val="bg1"/>
                </a:solidFill>
              </a:rPr>
              <a:t>TABLE OF ORGANIZATION – PG. 6</a:t>
            </a:r>
          </a:p>
          <a:p>
            <a:pPr>
              <a:buFont typeface="Arial" charset="0"/>
              <a:buChar char="•"/>
            </a:pPr>
            <a:endParaRPr lang="en-US" sz="1400" b="1" dirty="0" smtClean="0">
              <a:solidFill>
                <a:schemeClr val="bg1"/>
              </a:solidFill>
            </a:endParaRPr>
          </a:p>
          <a:p>
            <a:pPr>
              <a:buFont typeface="Arial" charset="0"/>
              <a:buChar char="•"/>
            </a:pPr>
            <a:r>
              <a:rPr lang="en-US" b="1" dirty="0" smtClean="0">
                <a:solidFill>
                  <a:schemeClr val="bg1"/>
                </a:solidFill>
              </a:rPr>
              <a:t>STAFF / ADMINISTRATION – PG. 7</a:t>
            </a:r>
          </a:p>
          <a:p>
            <a:pPr>
              <a:buFont typeface="Arial" charset="0"/>
              <a:buChar char="•"/>
            </a:pPr>
            <a:endParaRPr lang="en-US" sz="1400" b="1" dirty="0" smtClean="0">
              <a:solidFill>
                <a:schemeClr val="bg1"/>
              </a:solidFill>
            </a:endParaRPr>
          </a:p>
          <a:p>
            <a:pPr>
              <a:buFont typeface="Arial" charset="0"/>
              <a:buChar char="•"/>
            </a:pPr>
            <a:r>
              <a:rPr lang="en-US" b="1" dirty="0" smtClean="0">
                <a:solidFill>
                  <a:schemeClr val="bg1"/>
                </a:solidFill>
              </a:rPr>
              <a:t>PATROL – PG. 8-9</a:t>
            </a:r>
          </a:p>
          <a:p>
            <a:endParaRPr lang="en-US" sz="1400" b="1" dirty="0" smtClean="0">
              <a:solidFill>
                <a:schemeClr val="bg1"/>
              </a:solidFill>
            </a:endParaRPr>
          </a:p>
          <a:p>
            <a:pPr marL="0" lvl="1">
              <a:buFont typeface="Arial" charset="0"/>
              <a:buChar char="•"/>
            </a:pPr>
            <a:r>
              <a:rPr lang="en-US" b="1" dirty="0" smtClean="0">
                <a:solidFill>
                  <a:schemeClr val="bg1"/>
                </a:solidFill>
              </a:rPr>
              <a:t>K-9 UNIT – PG. 10</a:t>
            </a:r>
          </a:p>
          <a:p>
            <a:pPr marL="0" lvl="1">
              <a:buFont typeface="Arial" charset="0"/>
              <a:buChar char="•"/>
            </a:pPr>
            <a:endParaRPr lang="en-US" sz="1400" b="1" dirty="0" smtClean="0">
              <a:solidFill>
                <a:schemeClr val="bg1"/>
              </a:solidFill>
            </a:endParaRPr>
          </a:p>
          <a:p>
            <a:pPr marL="0" lvl="1">
              <a:buFont typeface="Arial" charset="0"/>
              <a:buChar char="•"/>
            </a:pPr>
            <a:r>
              <a:rPr lang="en-US" b="1" dirty="0" smtClean="0">
                <a:solidFill>
                  <a:schemeClr val="bg1"/>
                </a:solidFill>
              </a:rPr>
              <a:t>CRIMINAL INVESTIGATIONS DIVISION – PG. 11</a:t>
            </a:r>
          </a:p>
          <a:p>
            <a:pPr>
              <a:buFont typeface="Arial" charset="0"/>
              <a:buChar char="•"/>
            </a:pPr>
            <a:endParaRPr lang="en-US" sz="1400" b="1" dirty="0" smtClean="0">
              <a:solidFill>
                <a:schemeClr val="bg1"/>
              </a:solidFill>
            </a:endParaRPr>
          </a:p>
          <a:p>
            <a:pPr>
              <a:buFont typeface="Arial" charset="0"/>
              <a:buChar char="•"/>
            </a:pPr>
            <a:r>
              <a:rPr lang="en-US" b="1" dirty="0" smtClean="0">
                <a:solidFill>
                  <a:schemeClr val="bg1"/>
                </a:solidFill>
              </a:rPr>
              <a:t>SCHOOL RESOURCE OFFICER – PG. 12</a:t>
            </a:r>
          </a:p>
          <a:p>
            <a:pPr>
              <a:buFont typeface="Arial" charset="0"/>
              <a:buChar char="•"/>
            </a:pPr>
            <a:endParaRPr lang="en-US" sz="1400" b="1" dirty="0" smtClean="0">
              <a:solidFill>
                <a:schemeClr val="bg1"/>
              </a:solidFill>
            </a:endParaRPr>
          </a:p>
          <a:p>
            <a:pPr>
              <a:buFont typeface="Arial" charset="0"/>
              <a:buChar char="•"/>
            </a:pPr>
            <a:r>
              <a:rPr lang="en-US" b="1" dirty="0" smtClean="0">
                <a:solidFill>
                  <a:schemeClr val="bg1"/>
                </a:solidFill>
              </a:rPr>
              <a:t>IN-SERVICE TRAINING – PG. 13</a:t>
            </a:r>
          </a:p>
          <a:p>
            <a:pPr>
              <a:buFont typeface="Arial" charset="0"/>
              <a:buChar char="•"/>
            </a:pPr>
            <a:endParaRPr lang="en-US" sz="1400" b="1" dirty="0" smtClean="0">
              <a:solidFill>
                <a:schemeClr val="bg1"/>
              </a:solidFill>
            </a:endParaRPr>
          </a:p>
          <a:p>
            <a:pPr>
              <a:buFont typeface="Arial" charset="0"/>
              <a:buChar char="•"/>
            </a:pPr>
            <a:r>
              <a:rPr lang="en-US" b="1" dirty="0" smtClean="0">
                <a:solidFill>
                  <a:schemeClr val="bg1"/>
                </a:solidFill>
              </a:rPr>
              <a:t>FORMAL EDUCATION – PG. 14</a:t>
            </a:r>
          </a:p>
          <a:p>
            <a:pPr>
              <a:buFont typeface="Arial" charset="0"/>
              <a:buChar char="•"/>
            </a:pPr>
            <a:endParaRPr lang="en-US" sz="1400" b="1" dirty="0" smtClean="0">
              <a:solidFill>
                <a:schemeClr val="bg1"/>
              </a:solidFill>
            </a:endParaRPr>
          </a:p>
          <a:p>
            <a:pPr>
              <a:buFont typeface="Arial" charset="0"/>
              <a:buChar char="•"/>
            </a:pPr>
            <a:r>
              <a:rPr lang="en-US" b="1" dirty="0" smtClean="0">
                <a:solidFill>
                  <a:schemeClr val="bg1"/>
                </a:solidFill>
              </a:rPr>
              <a:t>COMMUNITY SERVICE – PG. 15</a:t>
            </a:r>
          </a:p>
          <a:p>
            <a:pPr>
              <a:buFont typeface="Arial" charset="0"/>
              <a:buChar char="•"/>
            </a:pPr>
            <a:endParaRPr lang="en-US" sz="1400" b="1" dirty="0" smtClean="0">
              <a:solidFill>
                <a:schemeClr val="bg1"/>
              </a:solidFill>
            </a:endParaRPr>
          </a:p>
          <a:p>
            <a:pPr>
              <a:buFont typeface="Arial" charset="0"/>
              <a:buChar char="•"/>
            </a:pPr>
            <a:r>
              <a:rPr lang="en-US" b="1" dirty="0" smtClean="0">
                <a:solidFill>
                  <a:schemeClr val="bg1"/>
                </a:solidFill>
              </a:rPr>
              <a:t>CRIME STATISTICS – PG. 16-27</a:t>
            </a:r>
          </a:p>
          <a:p>
            <a:pPr>
              <a:buClr>
                <a:schemeClr val="bg1"/>
              </a:buClr>
            </a:pPr>
            <a:endParaRPr lang="en-US" b="1" dirty="0" smtClean="0">
              <a:solidFill>
                <a:schemeClr val="bg1"/>
              </a:solidFill>
            </a:endParaRPr>
          </a:p>
          <a:p>
            <a:pPr algn="ctr">
              <a:buClr>
                <a:schemeClr val="bg1"/>
              </a:buClr>
              <a:buFont typeface="Wingdings" pitchFamily="2" charset="2"/>
              <a:buChar char="§"/>
            </a:pPr>
            <a:endParaRPr lang="en-US" sz="2800" u="sng" dirty="0" smtClean="0">
              <a:solidFill>
                <a:schemeClr val="bg1"/>
              </a:solidFill>
            </a:endParaRPr>
          </a:p>
          <a:p>
            <a:pPr algn="ctr">
              <a:buFont typeface="Wingdings" pitchFamily="2" charset="2"/>
              <a:buChar char="§"/>
            </a:pPr>
            <a:endParaRPr lang="en-US" sz="2800" u="sng" dirty="0" smtClean="0">
              <a:solidFill>
                <a:schemeClr val="bg1"/>
              </a:solidFill>
            </a:endParaRPr>
          </a:p>
          <a:p>
            <a:pPr algn="ctr">
              <a:buFont typeface="Wingdings" pitchFamily="2" charset="2"/>
              <a:buChar char="§"/>
            </a:pPr>
            <a:endParaRPr lang="en-US" sz="2800" u="sng" dirty="0" smtClean="0">
              <a:solidFill>
                <a:schemeClr val="bg1"/>
              </a:solidFill>
            </a:endParaRPr>
          </a:p>
          <a:p>
            <a:pPr algn="ctr">
              <a:buFont typeface="Wingdings" pitchFamily="2" charset="2"/>
              <a:buChar char="§"/>
            </a:pPr>
            <a:endParaRPr lang="en-US" sz="2800" u="sng" dirty="0" smtClean="0">
              <a:solidFill>
                <a:schemeClr val="bg1"/>
              </a:solidFill>
            </a:endParaRPr>
          </a:p>
          <a:p>
            <a:pPr algn="ctr">
              <a:buFont typeface="Wingdings" pitchFamily="2" charset="2"/>
              <a:buChar char="§"/>
            </a:pPr>
            <a:endParaRPr lang="en-US" sz="2800" u="sng" dirty="0" smtClean="0">
              <a:solidFill>
                <a:schemeClr val="bg1"/>
              </a:solidFill>
            </a:endParaRPr>
          </a:p>
          <a:p>
            <a:pPr algn="ctr">
              <a:buFont typeface="Wingdings" pitchFamily="2" charset="2"/>
              <a:buChar char="§"/>
            </a:pPr>
            <a:endParaRPr lang="en-US" sz="2800" u="sng" dirty="0" smtClean="0">
              <a:solidFill>
                <a:schemeClr val="bg1"/>
              </a:solidFill>
            </a:endParaRPr>
          </a:p>
          <a:p>
            <a:pPr algn="ctr">
              <a:buFont typeface="Wingdings" pitchFamily="2" charset="2"/>
              <a:buChar char="§"/>
            </a:pPr>
            <a:endParaRPr lang="en-US" sz="2800" u="sng" dirty="0" smtClean="0">
              <a:solidFill>
                <a:schemeClr val="bg1"/>
              </a:solidFill>
            </a:endParaRPr>
          </a:p>
          <a:p>
            <a:pPr algn="ctr">
              <a:buFont typeface="Wingdings" pitchFamily="2" charset="2"/>
              <a:buChar char="§"/>
            </a:pPr>
            <a:endParaRPr lang="en-US" sz="2800" u="sng" dirty="0" smtClean="0">
              <a:solidFill>
                <a:schemeClr val="bg1"/>
              </a:solidFill>
            </a:endParaRPr>
          </a:p>
          <a:p>
            <a:pPr algn="ctr">
              <a:buFont typeface="Wingdings" pitchFamily="2" charset="2"/>
              <a:buChar char="§"/>
            </a:pPr>
            <a:endParaRPr lang="en-US" sz="2800" u="sng" dirty="0" smtClean="0">
              <a:solidFill>
                <a:schemeClr val="bg1"/>
              </a:solidFill>
            </a:endParaRPr>
          </a:p>
          <a:p>
            <a:pPr algn="ctr">
              <a:buFont typeface="Wingdings" pitchFamily="2" charset="2"/>
              <a:buChar char="§"/>
            </a:pPr>
            <a:endParaRPr lang="en-US" sz="2800" u="sng" dirty="0" smtClean="0">
              <a:solidFill>
                <a:schemeClr val="bg1"/>
              </a:solidFill>
            </a:endParaRPr>
          </a:p>
          <a:p>
            <a:pPr algn="ctr">
              <a:buFont typeface="Wingdings" pitchFamily="2" charset="2"/>
              <a:buChar char="§"/>
            </a:pPr>
            <a:endParaRPr lang="en-US" sz="2800" u="sng" dirty="0" smtClean="0">
              <a:solidFill>
                <a:schemeClr val="bg1"/>
              </a:solidFill>
            </a:endParaRPr>
          </a:p>
          <a:p>
            <a:pPr algn="ctr">
              <a:buFont typeface="Wingdings" pitchFamily="2" charset="2"/>
              <a:buChar char="§"/>
            </a:pPr>
            <a:endParaRPr lang="en-US" sz="2800" u="sng" dirty="0" smtClean="0">
              <a:solidFill>
                <a:schemeClr val="bg1"/>
              </a:solidFill>
            </a:endParaRPr>
          </a:p>
          <a:p>
            <a:pPr algn="ctr">
              <a:buFont typeface="Wingdings" pitchFamily="2" charset="2"/>
              <a:buChar char="§"/>
            </a:pPr>
            <a:endParaRPr lang="en-US" sz="2800" u="sng" dirty="0">
              <a:solidFill>
                <a:schemeClr val="bg1"/>
              </a:solidFill>
            </a:endParaRPr>
          </a:p>
        </p:txBody>
      </p:sp>
      <p:sp>
        <p:nvSpPr>
          <p:cNvPr id="8" name="Slide Number Placeholder 7"/>
          <p:cNvSpPr>
            <a:spLocks noGrp="1"/>
          </p:cNvSpPr>
          <p:nvPr>
            <p:ph type="sldNum" sz="quarter" idx="12"/>
          </p:nvPr>
        </p:nvSpPr>
        <p:spPr/>
        <p:txBody>
          <a:bodyPr/>
          <a:lstStyle/>
          <a:p>
            <a:fld id="{519B950D-D0E0-4029-8F70-3CFB5A8975DA}"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5410200" cy="762000"/>
          </a:xfrm>
        </p:spPr>
        <p:txBody>
          <a:bodyPr>
            <a:normAutofit/>
          </a:bodyPr>
          <a:lstStyle/>
          <a:p>
            <a:r>
              <a:rPr lang="en-US" sz="1800" dirty="0" smtClean="0"/>
              <a:t>	</a:t>
            </a:r>
            <a:r>
              <a:rPr lang="en-US" sz="2400" b="1" u="sng" dirty="0" smtClean="0"/>
              <a:t>TRAFFIC STATISTICS</a:t>
            </a:r>
            <a:endParaRPr lang="en-US" sz="2400" b="1" u="sng" dirty="0"/>
          </a:p>
        </p:txBody>
      </p:sp>
      <p:sp>
        <p:nvSpPr>
          <p:cNvPr id="3" name="Content Placeholder 2"/>
          <p:cNvSpPr>
            <a:spLocks noGrp="1"/>
          </p:cNvSpPr>
          <p:nvPr>
            <p:ph idx="1"/>
          </p:nvPr>
        </p:nvSpPr>
        <p:spPr>
          <a:xfrm>
            <a:off x="457200" y="685800"/>
            <a:ext cx="8229600" cy="5943600"/>
          </a:xfrm>
        </p:spPr>
        <p:txBody>
          <a:bodyPr>
            <a:normAutofit/>
          </a:bodyPr>
          <a:lstStyle/>
          <a:p>
            <a:pPr>
              <a:buNone/>
            </a:pPr>
            <a:r>
              <a:rPr lang="en-US" sz="1800" b="1" dirty="0" smtClean="0"/>
              <a:t>                                                                                 </a:t>
            </a:r>
            <a:r>
              <a:rPr lang="en-US" sz="1800" b="1" u="sng" dirty="0" smtClean="0"/>
              <a:t>2020</a:t>
            </a:r>
            <a:r>
              <a:rPr lang="en-US" sz="1800" b="1" dirty="0" smtClean="0"/>
              <a:t>               </a:t>
            </a:r>
            <a:r>
              <a:rPr lang="en-US" sz="1800" b="1" u="sng" dirty="0" smtClean="0"/>
              <a:t>2021</a:t>
            </a:r>
            <a:r>
              <a:rPr lang="en-US" sz="1800" b="1" dirty="0" smtClean="0"/>
              <a:t>                  +/-</a:t>
            </a:r>
            <a:endParaRPr lang="en-US" sz="1800" b="1" u="sng" dirty="0" smtClean="0"/>
          </a:p>
          <a:p>
            <a:pPr>
              <a:buNone/>
            </a:pPr>
            <a:r>
              <a:rPr lang="en-US" sz="1800" b="1" dirty="0" smtClean="0"/>
              <a:t>INDIVIDUALS STOPPED 		           1848	2160                     17%                                 </a:t>
            </a:r>
          </a:p>
          <a:p>
            <a:pPr>
              <a:buNone/>
            </a:pPr>
            <a:r>
              <a:rPr lang="en-US" sz="1800" b="1" dirty="0" smtClean="0"/>
              <a:t>                      CITATIONS 	                              682                  718                     5%</a:t>
            </a:r>
          </a:p>
          <a:p>
            <a:pPr>
              <a:buNone/>
            </a:pPr>
            <a:r>
              <a:rPr lang="en-US" sz="1800" b="1" dirty="0" smtClean="0"/>
              <a:t>                      WARNINGS                                      1873                </a:t>
            </a:r>
            <a:r>
              <a:rPr lang="en-US" sz="1800" b="1" dirty="0" smtClean="0"/>
              <a:t>1442                    29%                    </a:t>
            </a:r>
            <a:endParaRPr lang="en-US" sz="1800" b="1" dirty="0" smtClean="0"/>
          </a:p>
          <a:p>
            <a:pPr>
              <a:buNone/>
            </a:pPr>
            <a:endParaRPr lang="en-US" sz="800" b="1" dirty="0" smtClean="0"/>
          </a:p>
          <a:p>
            <a:pPr>
              <a:buNone/>
            </a:pPr>
            <a:r>
              <a:rPr lang="en-US" sz="1800" b="1" dirty="0" smtClean="0"/>
              <a:t>CITATIONS – RESIDENTS                                        118                   42                     64 % </a:t>
            </a:r>
          </a:p>
          <a:p>
            <a:pPr>
              <a:buNone/>
            </a:pPr>
            <a:r>
              <a:rPr lang="en-US" sz="1800" b="1" dirty="0" smtClean="0"/>
              <a:t>CITATIONS – NON RESIDENTS                              564                  720                    28%                               </a:t>
            </a:r>
          </a:p>
          <a:p>
            <a:pPr>
              <a:buNone/>
            </a:pPr>
            <a:endParaRPr lang="en-US" sz="1800" b="1" dirty="0" smtClean="0"/>
          </a:p>
          <a:p>
            <a:pPr>
              <a:buNone/>
            </a:pPr>
            <a:endParaRPr lang="en-US" sz="1800" b="1" dirty="0" smtClean="0"/>
          </a:p>
          <a:p>
            <a:pPr>
              <a:buNone/>
            </a:pPr>
            <a:endParaRPr lang="en-US" sz="1800" b="1" dirty="0"/>
          </a:p>
        </p:txBody>
      </p:sp>
      <p:cxnSp>
        <p:nvCxnSpPr>
          <p:cNvPr id="6" name="Straight Connector 5"/>
          <p:cNvCxnSpPr/>
          <p:nvPr/>
        </p:nvCxnSpPr>
        <p:spPr>
          <a:xfrm>
            <a:off x="685800" y="2895600"/>
            <a:ext cx="7239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Flowchart: Merge 8"/>
          <p:cNvSpPr/>
          <p:nvPr/>
        </p:nvSpPr>
        <p:spPr>
          <a:xfrm>
            <a:off x="7315200" y="2286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hart 11"/>
          <p:cNvGraphicFramePr/>
          <p:nvPr/>
        </p:nvGraphicFramePr>
        <p:xfrm>
          <a:off x="4648200" y="3657600"/>
          <a:ext cx="4495800" cy="281940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6477000" y="5257800"/>
            <a:ext cx="762000" cy="369332"/>
          </a:xfrm>
          <a:prstGeom prst="rect">
            <a:avLst/>
          </a:prstGeom>
          <a:noFill/>
        </p:spPr>
        <p:txBody>
          <a:bodyPr wrap="square" rtlCol="0">
            <a:spAutoFit/>
          </a:bodyPr>
          <a:lstStyle/>
          <a:p>
            <a:r>
              <a:rPr lang="en-US" dirty="0" smtClean="0">
                <a:solidFill>
                  <a:srgbClr val="FFFF00"/>
                </a:solidFill>
              </a:rPr>
              <a:t>67%</a:t>
            </a:r>
            <a:endParaRPr lang="en-US" dirty="0">
              <a:solidFill>
                <a:srgbClr val="FFFF00"/>
              </a:solidFill>
            </a:endParaRPr>
          </a:p>
        </p:txBody>
      </p:sp>
      <p:graphicFrame>
        <p:nvGraphicFramePr>
          <p:cNvPr id="14" name="Chart 13"/>
          <p:cNvGraphicFramePr/>
          <p:nvPr/>
        </p:nvGraphicFramePr>
        <p:xfrm>
          <a:off x="304800" y="3581400"/>
          <a:ext cx="38100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15" name="Slide Number Placeholder 14"/>
          <p:cNvSpPr>
            <a:spLocks noGrp="1"/>
          </p:cNvSpPr>
          <p:nvPr>
            <p:ph type="sldNum" sz="quarter" idx="12"/>
          </p:nvPr>
        </p:nvSpPr>
        <p:spPr/>
        <p:txBody>
          <a:bodyPr/>
          <a:lstStyle/>
          <a:p>
            <a:fld id="{519B950D-D0E0-4029-8F70-3CFB5A8975DA}" type="slidenum">
              <a:rPr lang="en-US" smtClean="0"/>
              <a:pPr/>
              <a:t>20</a:t>
            </a:fld>
            <a:endParaRPr lang="en-US"/>
          </a:p>
        </p:txBody>
      </p:sp>
      <p:sp>
        <p:nvSpPr>
          <p:cNvPr id="16" name="Isosceles Triangle 15"/>
          <p:cNvSpPr/>
          <p:nvPr/>
        </p:nvSpPr>
        <p:spPr>
          <a:xfrm>
            <a:off x="7315200" y="1143000"/>
            <a:ext cx="1524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7315200" y="1447800"/>
            <a:ext cx="1524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7315200" y="2590800"/>
            <a:ext cx="1524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erge 19"/>
          <p:cNvSpPr/>
          <p:nvPr/>
        </p:nvSpPr>
        <p:spPr>
          <a:xfrm>
            <a:off x="7315200" y="17526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6934200" cy="685800"/>
          </a:xfrm>
        </p:spPr>
        <p:txBody>
          <a:bodyPr>
            <a:noAutofit/>
          </a:bodyPr>
          <a:lstStyle/>
          <a:p>
            <a:r>
              <a:rPr lang="en-US" sz="3200" b="1" u="sng" dirty="0" smtClean="0"/>
              <a:t>RACIAL PROFILING DATA</a:t>
            </a:r>
            <a:endParaRPr lang="en-US" sz="3200" b="1" u="sng" dirty="0"/>
          </a:p>
        </p:txBody>
      </p:sp>
      <p:graphicFrame>
        <p:nvGraphicFramePr>
          <p:cNvPr id="5" name="Content Placeholder 4"/>
          <p:cNvGraphicFramePr>
            <a:graphicFrameLocks noGrp="1"/>
          </p:cNvGraphicFramePr>
          <p:nvPr>
            <p:ph idx="1"/>
          </p:nvPr>
        </p:nvGraphicFramePr>
        <p:xfrm>
          <a:off x="1219200" y="609600"/>
          <a:ext cx="717804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22" name="TextBox 21"/>
          <p:cNvSpPr txBox="1"/>
          <p:nvPr/>
        </p:nvSpPr>
        <p:spPr>
          <a:xfrm>
            <a:off x="457200" y="5257562"/>
            <a:ext cx="8382000" cy="1600438"/>
          </a:xfrm>
          <a:prstGeom prst="rect">
            <a:avLst/>
          </a:prstGeom>
          <a:noFill/>
        </p:spPr>
        <p:txBody>
          <a:bodyPr wrap="square" rtlCol="0">
            <a:spAutoFit/>
          </a:bodyPr>
          <a:lstStyle/>
          <a:p>
            <a:pPr algn="ctr"/>
            <a:r>
              <a:rPr lang="en-US" b="1" u="sng" dirty="0" smtClean="0"/>
              <a:t>TOTAL BREAKDOWN FOR ALL INDIVIDUALS STOPPED</a:t>
            </a:r>
          </a:p>
          <a:p>
            <a:r>
              <a:rPr lang="en-US" sz="1600" b="1" dirty="0" smtClean="0"/>
              <a:t>White                                                               1511                                               69.95%    </a:t>
            </a:r>
          </a:p>
          <a:p>
            <a:r>
              <a:rPr lang="en-US" sz="1600" b="1" dirty="0" smtClean="0"/>
              <a:t>Hispanic                                                             539                                               24.95%</a:t>
            </a:r>
          </a:p>
          <a:p>
            <a:r>
              <a:rPr lang="en-US" sz="1600" b="1" dirty="0" smtClean="0"/>
              <a:t>African American                                               66                                               3.06% </a:t>
            </a:r>
          </a:p>
          <a:p>
            <a:r>
              <a:rPr lang="en-US" sz="1600" b="1" dirty="0" smtClean="0"/>
              <a:t>Alaska Native/American Indian                        4                                                 .19%             </a:t>
            </a:r>
          </a:p>
          <a:p>
            <a:r>
              <a:rPr lang="en-US" sz="1600" b="1" dirty="0" smtClean="0"/>
              <a:t>Asian/Pacific Islander                                       40                                               1.85%</a:t>
            </a:r>
            <a:endParaRPr lang="en-US" sz="1600" b="1" dirty="0"/>
          </a:p>
        </p:txBody>
      </p:sp>
      <p:sp>
        <p:nvSpPr>
          <p:cNvPr id="6" name="Slide Number Placeholder 5"/>
          <p:cNvSpPr>
            <a:spLocks noGrp="1"/>
          </p:cNvSpPr>
          <p:nvPr>
            <p:ph type="sldNum" sz="quarter" idx="12"/>
          </p:nvPr>
        </p:nvSpPr>
        <p:spPr>
          <a:xfrm>
            <a:off x="6248400" y="6324600"/>
            <a:ext cx="2133600" cy="365125"/>
          </a:xfrm>
        </p:spPr>
        <p:txBody>
          <a:bodyPr/>
          <a:lstStyle/>
          <a:p>
            <a:fld id="{519B950D-D0E0-4029-8F70-3CFB5A8975DA}"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609600"/>
          </a:xfrm>
        </p:spPr>
        <p:txBody>
          <a:bodyPr>
            <a:normAutofit/>
          </a:bodyPr>
          <a:lstStyle/>
          <a:p>
            <a:r>
              <a:rPr lang="en-US" sz="3200" b="1" u="sng" dirty="0" smtClean="0"/>
              <a:t>TOTAL BY GENDER</a:t>
            </a:r>
            <a:endParaRPr lang="en-US" sz="3200" b="1" u="sng" dirty="0"/>
          </a:p>
        </p:txBody>
      </p:sp>
      <p:sp>
        <p:nvSpPr>
          <p:cNvPr id="3" name="Content Placeholder 2"/>
          <p:cNvSpPr>
            <a:spLocks noGrp="1"/>
          </p:cNvSpPr>
          <p:nvPr>
            <p:ph idx="1"/>
          </p:nvPr>
        </p:nvSpPr>
        <p:spPr>
          <a:xfrm>
            <a:off x="457200" y="762000"/>
            <a:ext cx="8229600" cy="5943600"/>
          </a:xfrm>
        </p:spPr>
        <p:txBody>
          <a:bodyPr>
            <a:normAutofit/>
          </a:bodyPr>
          <a:lstStyle/>
          <a:p>
            <a:pPr>
              <a:buNone/>
            </a:pPr>
            <a:r>
              <a:rPr lang="en-US" sz="1800" dirty="0" smtClean="0"/>
              <a:t>			</a:t>
            </a:r>
          </a:p>
          <a:p>
            <a:pPr>
              <a:buNone/>
            </a:pPr>
            <a:r>
              <a:rPr lang="en-US" sz="1800" b="1" dirty="0" smtClean="0"/>
              <a:t>			</a:t>
            </a:r>
            <a:r>
              <a:rPr lang="en-US" sz="1800" b="1" u="sng" dirty="0" smtClean="0"/>
              <a:t>CONTACTS</a:t>
            </a:r>
            <a:r>
              <a:rPr lang="en-US" sz="1800" dirty="0" smtClean="0"/>
              <a:t>		</a:t>
            </a:r>
          </a:p>
          <a:p>
            <a:pPr>
              <a:buNone/>
            </a:pPr>
            <a:r>
              <a:rPr lang="en-US" sz="1800" b="1" dirty="0" smtClean="0"/>
              <a:t>FEMALE		718</a:t>
            </a:r>
          </a:p>
          <a:p>
            <a:pPr>
              <a:buNone/>
            </a:pPr>
            <a:r>
              <a:rPr lang="en-US" sz="1800" b="1" dirty="0" smtClean="0"/>
              <a:t>MALE		1442</a:t>
            </a:r>
          </a:p>
          <a:p>
            <a:pPr>
              <a:buNone/>
            </a:pPr>
            <a:endParaRPr lang="en-US" sz="1800" b="1" dirty="0" smtClean="0"/>
          </a:p>
          <a:p>
            <a:pPr>
              <a:buNone/>
            </a:pPr>
            <a:endParaRPr lang="en-US" sz="1600" b="1" dirty="0" smtClean="0"/>
          </a:p>
          <a:p>
            <a:pPr algn="ctr">
              <a:buNone/>
            </a:pPr>
            <a:r>
              <a:rPr lang="en-US" sz="1800" b="1" u="sng" dirty="0" smtClean="0"/>
              <a:t>RACE/ETHNICITY KNOWN PRIOR TO STOP</a:t>
            </a:r>
          </a:p>
          <a:p>
            <a:pPr algn="ctr">
              <a:buNone/>
            </a:pPr>
            <a:r>
              <a:rPr lang="en-US" sz="1800" b="1" u="sng" dirty="0" smtClean="0"/>
              <a:t>YES</a:t>
            </a:r>
            <a:r>
              <a:rPr lang="en-US" sz="1800" b="1" dirty="0" smtClean="0"/>
              <a:t>			</a:t>
            </a:r>
            <a:r>
              <a:rPr lang="en-US" sz="1800" b="1" u="sng" dirty="0" smtClean="0"/>
              <a:t>NO</a:t>
            </a:r>
          </a:p>
          <a:p>
            <a:pPr>
              <a:buNone/>
            </a:pPr>
            <a:r>
              <a:rPr lang="en-US" sz="1800" b="1" dirty="0" smtClean="0"/>
              <a:t>				    87 		   2073    </a:t>
            </a:r>
          </a:p>
          <a:p>
            <a:pPr algn="ctr">
              <a:buNone/>
            </a:pPr>
            <a:endParaRPr lang="en-US" sz="1800" b="1" dirty="0" smtClean="0"/>
          </a:p>
          <a:p>
            <a:pPr algn="ctr">
              <a:buNone/>
            </a:pPr>
            <a:r>
              <a:rPr lang="en-US" sz="1800" b="1" u="sng" dirty="0" smtClean="0"/>
              <a:t>CITATIONS ISSUED BY RACE</a:t>
            </a:r>
          </a:p>
          <a:p>
            <a:pPr>
              <a:buNone/>
            </a:pPr>
            <a:r>
              <a:rPr lang="en-US" sz="1800" b="1" dirty="0" smtClean="0"/>
              <a:t>				           </a:t>
            </a:r>
            <a:r>
              <a:rPr lang="en-US" sz="1600" b="1" u="sng" dirty="0" smtClean="0"/>
              <a:t>CITATION</a:t>
            </a:r>
            <a:r>
              <a:rPr lang="en-US" sz="1800" b="1" dirty="0" smtClean="0"/>
              <a:t>	</a:t>
            </a:r>
            <a:r>
              <a:rPr lang="en-US" sz="1600" b="1" u="sng" dirty="0" smtClean="0"/>
              <a:t>WARNING</a:t>
            </a:r>
            <a:r>
              <a:rPr lang="en-US" sz="1800" b="1" dirty="0" smtClean="0"/>
              <a:t>		</a:t>
            </a:r>
            <a:endParaRPr lang="en-US" sz="1600" b="1" u="sng" dirty="0" smtClean="0"/>
          </a:p>
          <a:p>
            <a:pPr>
              <a:buNone/>
            </a:pPr>
            <a:r>
              <a:rPr lang="en-US" sz="1800" b="1" dirty="0" smtClean="0"/>
              <a:t>	WHITE			477	    1030		 </a:t>
            </a:r>
          </a:p>
          <a:p>
            <a:pPr>
              <a:buNone/>
            </a:pPr>
            <a:r>
              <a:rPr lang="en-US" sz="1800" b="1" dirty="0" smtClean="0"/>
              <a:t>	HISPANIC			210               329		  </a:t>
            </a:r>
          </a:p>
          <a:p>
            <a:pPr>
              <a:buNone/>
            </a:pPr>
            <a:r>
              <a:rPr lang="en-US" sz="1800" b="1" dirty="0" smtClean="0"/>
              <a:t>	AFRICAN AMERICAN		 14                 52		    </a:t>
            </a:r>
          </a:p>
          <a:p>
            <a:pPr>
              <a:buNone/>
            </a:pPr>
            <a:r>
              <a:rPr lang="en-US" sz="1800" b="1" dirty="0" smtClean="0"/>
              <a:t>	AK NATIVE/AMER. INDIAN	  1	      3		     </a:t>
            </a:r>
          </a:p>
          <a:p>
            <a:pPr>
              <a:buNone/>
            </a:pPr>
            <a:r>
              <a:rPr lang="en-US" sz="1800" b="1" dirty="0" smtClean="0"/>
              <a:t>	ASIAN/PACIFIC IS.		 16                 24                             </a:t>
            </a:r>
            <a:endParaRPr lang="en-US" sz="1800" b="1" dirty="0"/>
          </a:p>
        </p:txBody>
      </p:sp>
      <p:graphicFrame>
        <p:nvGraphicFramePr>
          <p:cNvPr id="4" name="Chart 3"/>
          <p:cNvGraphicFramePr/>
          <p:nvPr/>
        </p:nvGraphicFramePr>
        <p:xfrm>
          <a:off x="5029200" y="762000"/>
          <a:ext cx="3581400" cy="17526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519B950D-D0E0-4029-8F70-3CFB5A8975DA}"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533400"/>
          </a:xfrm>
        </p:spPr>
        <p:txBody>
          <a:bodyPr>
            <a:normAutofit/>
          </a:bodyPr>
          <a:lstStyle/>
          <a:p>
            <a:endParaRPr lang="en-US" sz="2700" b="1" u="sng" dirty="0"/>
          </a:p>
        </p:txBody>
      </p:sp>
      <p:sp>
        <p:nvSpPr>
          <p:cNvPr id="3" name="Content Placeholder 2"/>
          <p:cNvSpPr>
            <a:spLocks noGrp="1"/>
          </p:cNvSpPr>
          <p:nvPr>
            <p:ph idx="1"/>
          </p:nvPr>
        </p:nvSpPr>
        <p:spPr>
          <a:xfrm>
            <a:off x="457200" y="457200"/>
            <a:ext cx="8229600" cy="6400800"/>
          </a:xfrm>
        </p:spPr>
        <p:txBody>
          <a:bodyPr>
            <a:normAutofit/>
          </a:bodyPr>
          <a:lstStyle/>
          <a:p>
            <a:pPr>
              <a:buNone/>
            </a:pPr>
            <a:endParaRPr lang="en-US" sz="900" dirty="0" smtClean="0"/>
          </a:p>
          <a:p>
            <a:pPr algn="ctr">
              <a:buNone/>
            </a:pPr>
            <a:endParaRPr lang="en-US" sz="900" b="1" dirty="0" smtClean="0"/>
          </a:p>
        </p:txBody>
      </p:sp>
      <p:sp>
        <p:nvSpPr>
          <p:cNvPr id="4" name="Slide Number Placeholder 3"/>
          <p:cNvSpPr>
            <a:spLocks noGrp="1"/>
          </p:cNvSpPr>
          <p:nvPr>
            <p:ph type="sldNum" sz="quarter" idx="12"/>
          </p:nvPr>
        </p:nvSpPr>
        <p:spPr/>
        <p:txBody>
          <a:bodyPr/>
          <a:lstStyle/>
          <a:p>
            <a:fld id="{519B950D-D0E0-4029-8F70-3CFB5A8975DA}" type="slidenum">
              <a:rPr lang="en-US" smtClean="0"/>
              <a:pPr/>
              <a:t>23</a:t>
            </a:fld>
            <a:endParaRPr lang="en-US"/>
          </a:p>
        </p:txBody>
      </p:sp>
      <p:graphicFrame>
        <p:nvGraphicFramePr>
          <p:cNvPr id="5" name="Table 4"/>
          <p:cNvGraphicFramePr>
            <a:graphicFrameLocks noGrp="1"/>
          </p:cNvGraphicFramePr>
          <p:nvPr/>
        </p:nvGraphicFramePr>
        <p:xfrm>
          <a:off x="1905000" y="457200"/>
          <a:ext cx="5715000" cy="3231280"/>
        </p:xfrm>
        <a:graphic>
          <a:graphicData uri="http://schemas.openxmlformats.org/drawingml/2006/table">
            <a:tbl>
              <a:tblPr firstRow="1" bandRow="1">
                <a:tableStyleId>{5C22544A-7EE6-4342-B048-85BDC9FD1C3A}</a:tableStyleId>
              </a:tblPr>
              <a:tblGrid>
                <a:gridCol w="4286250"/>
                <a:gridCol w="1428750"/>
              </a:tblGrid>
              <a:tr h="506038">
                <a:tc>
                  <a:txBody>
                    <a:bodyPr/>
                    <a:lstStyle/>
                    <a:p>
                      <a:pPr algn="ctr"/>
                      <a:r>
                        <a:rPr lang="en-US" sz="1600" dirty="0" smtClean="0">
                          <a:solidFill>
                            <a:schemeClr val="tx1"/>
                          </a:solidFill>
                        </a:rPr>
                        <a:t>RACIAL PROFILE DATA</a:t>
                      </a:r>
                    </a:p>
                    <a:p>
                      <a:pPr algn="ctr"/>
                      <a:r>
                        <a:rPr lang="en-US" sz="1600" dirty="0" smtClean="0">
                          <a:solidFill>
                            <a:schemeClr val="tx1"/>
                          </a:solidFill>
                        </a:rPr>
                        <a:t>PROVIDED</a:t>
                      </a:r>
                      <a:r>
                        <a:rPr lang="en-US" sz="1600" baseline="0" dirty="0" smtClean="0">
                          <a:solidFill>
                            <a:schemeClr val="tx1"/>
                          </a:solidFill>
                        </a:rPr>
                        <a:t> BY KOLOGIK COPSYNC MOBILE</a:t>
                      </a:r>
                      <a:endParaRPr lang="en-US" sz="1600" dirty="0">
                        <a:solidFill>
                          <a:schemeClr val="tx1"/>
                        </a:solidFill>
                      </a:endParaRPr>
                    </a:p>
                  </a:txBody>
                  <a:tcPr/>
                </a:tc>
                <a:tc>
                  <a:txBody>
                    <a:bodyPr/>
                    <a:lstStyle/>
                    <a:p>
                      <a:pPr algn="ctr"/>
                      <a:r>
                        <a:rPr lang="en-US" sz="1600" dirty="0" smtClean="0">
                          <a:solidFill>
                            <a:schemeClr val="tx1"/>
                          </a:solidFill>
                        </a:rPr>
                        <a:t>%</a:t>
                      </a:r>
                      <a:r>
                        <a:rPr lang="en-US" sz="1600" baseline="0" dirty="0" smtClean="0">
                          <a:solidFill>
                            <a:schemeClr val="tx1"/>
                          </a:solidFill>
                        </a:rPr>
                        <a:t> OF STOPS</a:t>
                      </a:r>
                      <a:endParaRPr lang="en-US" sz="1600" dirty="0">
                        <a:solidFill>
                          <a:schemeClr val="tx1"/>
                        </a:solidFill>
                      </a:endParaRPr>
                    </a:p>
                  </a:txBody>
                  <a:tcPr/>
                </a:tc>
              </a:tr>
              <a:tr h="331520">
                <a:tc>
                  <a:txBody>
                    <a:bodyPr/>
                    <a:lstStyle/>
                    <a:p>
                      <a:r>
                        <a:rPr lang="en-US" sz="1200" b="1" dirty="0" smtClean="0"/>
                        <a:t>MALE</a:t>
                      </a:r>
                      <a:endParaRPr lang="en-US" sz="1200" b="1" dirty="0"/>
                    </a:p>
                  </a:txBody>
                  <a:tcPr/>
                </a:tc>
                <a:tc>
                  <a:txBody>
                    <a:bodyPr/>
                    <a:lstStyle/>
                    <a:p>
                      <a:pPr algn="ctr"/>
                      <a:r>
                        <a:rPr lang="en-US" sz="1200" b="1" dirty="0" smtClean="0"/>
                        <a:t>66.76%</a:t>
                      </a:r>
                      <a:endParaRPr lang="en-US" sz="1200" b="1" dirty="0"/>
                    </a:p>
                  </a:txBody>
                  <a:tcPr/>
                </a:tc>
              </a:tr>
              <a:tr h="331520">
                <a:tc>
                  <a:txBody>
                    <a:bodyPr/>
                    <a:lstStyle/>
                    <a:p>
                      <a:r>
                        <a:rPr lang="en-US" sz="1200" b="1" dirty="0" smtClean="0"/>
                        <a:t>FEMALE</a:t>
                      </a:r>
                      <a:endParaRPr lang="en-US" sz="1200" b="1" dirty="0"/>
                    </a:p>
                  </a:txBody>
                  <a:tcPr/>
                </a:tc>
                <a:tc>
                  <a:txBody>
                    <a:bodyPr/>
                    <a:lstStyle/>
                    <a:p>
                      <a:pPr algn="ctr"/>
                      <a:r>
                        <a:rPr lang="en-US" sz="1200" b="1" dirty="0" smtClean="0"/>
                        <a:t>33.24%</a:t>
                      </a:r>
                      <a:endParaRPr lang="en-US" sz="1200" b="1" dirty="0"/>
                    </a:p>
                  </a:txBody>
                  <a:tcPr/>
                </a:tc>
              </a:tr>
              <a:tr h="331520">
                <a:tc>
                  <a:txBody>
                    <a:bodyPr/>
                    <a:lstStyle/>
                    <a:p>
                      <a:endParaRPr lang="en-US" sz="1200" b="1" dirty="0"/>
                    </a:p>
                  </a:txBody>
                  <a:tcPr/>
                </a:tc>
                <a:tc>
                  <a:txBody>
                    <a:bodyPr/>
                    <a:lstStyle/>
                    <a:p>
                      <a:pPr algn="ctr"/>
                      <a:endParaRPr lang="en-US" sz="1200" b="1" dirty="0"/>
                    </a:p>
                  </a:txBody>
                  <a:tcPr/>
                </a:tc>
              </a:tr>
              <a:tr h="331520">
                <a:tc>
                  <a:txBody>
                    <a:bodyPr/>
                    <a:lstStyle/>
                    <a:p>
                      <a:r>
                        <a:rPr lang="en-US" sz="1200" b="1" dirty="0" smtClean="0"/>
                        <a:t>ALASKA NATIVE/AMERICAN INDIAN</a:t>
                      </a:r>
                      <a:endParaRPr lang="en-US" sz="1200" b="1" dirty="0"/>
                    </a:p>
                  </a:txBody>
                  <a:tcPr/>
                </a:tc>
                <a:tc>
                  <a:txBody>
                    <a:bodyPr/>
                    <a:lstStyle/>
                    <a:p>
                      <a:pPr algn="ctr"/>
                      <a:r>
                        <a:rPr lang="en-US" sz="1200" b="1" dirty="0" smtClean="0"/>
                        <a:t>0.19%</a:t>
                      </a:r>
                      <a:endParaRPr lang="en-US" sz="1200" b="1" dirty="0"/>
                    </a:p>
                  </a:txBody>
                  <a:tcPr/>
                </a:tc>
              </a:tr>
              <a:tr h="331520">
                <a:tc>
                  <a:txBody>
                    <a:bodyPr/>
                    <a:lstStyle/>
                    <a:p>
                      <a:r>
                        <a:rPr lang="en-US" sz="1200" b="1" dirty="0" smtClean="0"/>
                        <a:t>ASIAN/PACIFIC ISLANDER</a:t>
                      </a:r>
                      <a:endParaRPr lang="en-US" sz="1200" b="1" dirty="0"/>
                    </a:p>
                  </a:txBody>
                  <a:tcPr/>
                </a:tc>
                <a:tc>
                  <a:txBody>
                    <a:bodyPr/>
                    <a:lstStyle/>
                    <a:p>
                      <a:pPr algn="ctr"/>
                      <a:r>
                        <a:rPr lang="en-US" sz="1200" b="1" dirty="0" smtClean="0"/>
                        <a:t>1.85%</a:t>
                      </a:r>
                      <a:endParaRPr lang="en-US" sz="1200" b="1" dirty="0"/>
                    </a:p>
                  </a:txBody>
                  <a:tcPr/>
                </a:tc>
              </a:tr>
              <a:tr h="331520">
                <a:tc>
                  <a:txBody>
                    <a:bodyPr/>
                    <a:lstStyle/>
                    <a:p>
                      <a:r>
                        <a:rPr lang="en-US" sz="1200" b="1" dirty="0" smtClean="0"/>
                        <a:t>BLACK</a:t>
                      </a:r>
                      <a:endParaRPr lang="en-US" sz="1200" b="1" dirty="0"/>
                    </a:p>
                  </a:txBody>
                  <a:tcPr/>
                </a:tc>
                <a:tc>
                  <a:txBody>
                    <a:bodyPr/>
                    <a:lstStyle/>
                    <a:p>
                      <a:pPr algn="ctr"/>
                      <a:r>
                        <a:rPr lang="en-US" sz="1200" b="1" dirty="0" smtClean="0"/>
                        <a:t>3.06%</a:t>
                      </a:r>
                      <a:endParaRPr lang="en-US" sz="1200" b="1" dirty="0"/>
                    </a:p>
                  </a:txBody>
                  <a:tcPr/>
                </a:tc>
              </a:tr>
              <a:tr h="331520">
                <a:tc>
                  <a:txBody>
                    <a:bodyPr/>
                    <a:lstStyle/>
                    <a:p>
                      <a:r>
                        <a:rPr lang="en-US" sz="1200" b="1" dirty="0" smtClean="0"/>
                        <a:t>WHITE</a:t>
                      </a:r>
                      <a:endParaRPr lang="en-US" sz="1200" b="1" dirty="0"/>
                    </a:p>
                  </a:txBody>
                  <a:tcPr/>
                </a:tc>
                <a:tc>
                  <a:txBody>
                    <a:bodyPr/>
                    <a:lstStyle/>
                    <a:p>
                      <a:pPr algn="ctr"/>
                      <a:r>
                        <a:rPr lang="en-US" sz="1200" b="1" dirty="0" smtClean="0"/>
                        <a:t>69.95%</a:t>
                      </a:r>
                      <a:endParaRPr lang="en-US" sz="1200" b="1" dirty="0"/>
                    </a:p>
                  </a:txBody>
                  <a:tcPr/>
                </a:tc>
              </a:tr>
              <a:tr h="331520">
                <a:tc>
                  <a:txBody>
                    <a:bodyPr/>
                    <a:lstStyle/>
                    <a:p>
                      <a:r>
                        <a:rPr lang="en-US" sz="1200" b="1" dirty="0" smtClean="0"/>
                        <a:t>HISPANIC/LATINO</a:t>
                      </a:r>
                      <a:endParaRPr lang="en-US" sz="1200" b="1" dirty="0"/>
                    </a:p>
                  </a:txBody>
                  <a:tcPr/>
                </a:tc>
                <a:tc>
                  <a:txBody>
                    <a:bodyPr/>
                    <a:lstStyle/>
                    <a:p>
                      <a:pPr algn="ctr"/>
                      <a:r>
                        <a:rPr lang="en-US" sz="1200" b="1" dirty="0" smtClean="0"/>
                        <a:t>24.95%</a:t>
                      </a:r>
                      <a:endParaRPr lang="en-US" sz="1200" b="1" dirty="0"/>
                    </a:p>
                  </a:txBody>
                  <a:tcPr/>
                </a:tc>
              </a:tr>
            </a:tbl>
          </a:graphicData>
        </a:graphic>
      </p:graphicFrame>
      <p:graphicFrame>
        <p:nvGraphicFramePr>
          <p:cNvPr id="7" name="Chart 6"/>
          <p:cNvGraphicFramePr/>
          <p:nvPr/>
        </p:nvGraphicFramePr>
        <p:xfrm>
          <a:off x="2590800" y="3962400"/>
          <a:ext cx="3962400" cy="2590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533400"/>
          </a:xfrm>
        </p:spPr>
        <p:txBody>
          <a:bodyPr>
            <a:normAutofit fontScale="90000"/>
          </a:bodyPr>
          <a:lstStyle/>
          <a:p>
            <a:r>
              <a:rPr lang="en-US" sz="3200" b="1" u="sng" dirty="0" smtClean="0"/>
              <a:t>REASON FOR STOP/CONTACT</a:t>
            </a:r>
            <a:endParaRPr lang="en-US" sz="3200" b="1" u="sng" dirty="0"/>
          </a:p>
        </p:txBody>
      </p:sp>
      <p:graphicFrame>
        <p:nvGraphicFramePr>
          <p:cNvPr id="4" name="Content Placeholder 3"/>
          <p:cNvGraphicFramePr>
            <a:graphicFrameLocks noGrp="1"/>
          </p:cNvGraphicFramePr>
          <p:nvPr>
            <p:ph idx="1"/>
          </p:nvPr>
        </p:nvGraphicFramePr>
        <p:xfrm>
          <a:off x="914400" y="533400"/>
          <a:ext cx="7620000" cy="3124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209800" y="685800"/>
            <a:ext cx="838200" cy="369332"/>
          </a:xfrm>
          <a:prstGeom prst="rect">
            <a:avLst/>
          </a:prstGeom>
          <a:noFill/>
        </p:spPr>
        <p:txBody>
          <a:bodyPr wrap="square" rtlCol="0">
            <a:spAutoFit/>
          </a:bodyPr>
          <a:lstStyle/>
          <a:p>
            <a:r>
              <a:rPr lang="en-US" dirty="0" smtClean="0">
                <a:solidFill>
                  <a:srgbClr val="C00000"/>
                </a:solidFill>
              </a:rPr>
              <a:t>1756</a:t>
            </a:r>
            <a:endParaRPr lang="en-US" dirty="0">
              <a:solidFill>
                <a:srgbClr val="C00000"/>
              </a:solidFill>
            </a:endParaRPr>
          </a:p>
        </p:txBody>
      </p:sp>
      <p:sp>
        <p:nvSpPr>
          <p:cNvPr id="7" name="TextBox 6"/>
          <p:cNvSpPr txBox="1"/>
          <p:nvPr/>
        </p:nvSpPr>
        <p:spPr>
          <a:xfrm>
            <a:off x="0" y="4191000"/>
            <a:ext cx="8915400" cy="2339102"/>
          </a:xfrm>
          <a:prstGeom prst="rect">
            <a:avLst/>
          </a:prstGeom>
          <a:noFill/>
        </p:spPr>
        <p:txBody>
          <a:bodyPr wrap="square" rtlCol="0">
            <a:spAutoFit/>
          </a:bodyPr>
          <a:lstStyle/>
          <a:p>
            <a:r>
              <a:rPr lang="en-US" sz="1600" b="1" u="sng" dirty="0" smtClean="0"/>
              <a:t>TYPES OF VIOLATIONS WRITTEN</a:t>
            </a:r>
            <a:r>
              <a:rPr lang="en-US" b="1" dirty="0" smtClean="0"/>
              <a:t>			             </a:t>
            </a:r>
            <a:r>
              <a:rPr lang="en-US" sz="1600" b="1" u="sng" dirty="0" smtClean="0"/>
              <a:t>TOTAL SEARCHES FROM TRAFFIC STOPS</a:t>
            </a:r>
          </a:p>
          <a:p>
            <a:r>
              <a:rPr lang="en-US" sz="1600" b="1" dirty="0" smtClean="0"/>
              <a:t>			</a:t>
            </a:r>
            <a:r>
              <a:rPr lang="en-US" sz="1600" b="1" u="sng" dirty="0" smtClean="0"/>
              <a:t>CITATIONS</a:t>
            </a:r>
            <a:r>
              <a:rPr lang="en-US" sz="1600" b="1" dirty="0" smtClean="0"/>
              <a:t>    </a:t>
            </a:r>
            <a:r>
              <a:rPr lang="en-US" sz="1600" b="1" u="sng" dirty="0" smtClean="0"/>
              <a:t>WARNINGS </a:t>
            </a:r>
            <a:r>
              <a:rPr lang="en-US" sz="1600" b="1" dirty="0" smtClean="0"/>
              <a:t>                    		</a:t>
            </a:r>
            <a:endParaRPr lang="en-US" sz="1600" b="1" u="sng" dirty="0" smtClean="0"/>
          </a:p>
          <a:p>
            <a:r>
              <a:rPr lang="en-US" sz="1600" b="1" dirty="0" smtClean="0"/>
              <a:t>SPEEDING			     446                 762                              </a:t>
            </a:r>
            <a:r>
              <a:rPr lang="en-US" sz="1600" b="1" u="sng" dirty="0" smtClean="0"/>
              <a:t>TYPE</a:t>
            </a:r>
            <a:r>
              <a:rPr lang="en-US" sz="1600" b="1" dirty="0" smtClean="0"/>
              <a:t>                          </a:t>
            </a:r>
            <a:r>
              <a:rPr lang="en-US" sz="1600" b="1" u="sng" dirty="0" smtClean="0"/>
              <a:t>TOTAL</a:t>
            </a:r>
            <a:r>
              <a:rPr lang="en-US" sz="1600" b="1" dirty="0" smtClean="0"/>
              <a:t>                </a:t>
            </a:r>
          </a:p>
          <a:p>
            <a:r>
              <a:rPr lang="en-US" sz="1600" b="1" dirty="0" smtClean="0"/>
              <a:t>DRIVER’S LICENSE VIOL.                       58                  62                          CONSENT                           77               </a:t>
            </a:r>
          </a:p>
          <a:p>
            <a:r>
              <a:rPr lang="en-US" sz="1600" b="1" dirty="0" smtClean="0"/>
              <a:t>VEHICLE REGISTRATION                       87                  282                  INCIDENT TO ARREST            28</a:t>
            </a:r>
          </a:p>
          <a:p>
            <a:r>
              <a:rPr lang="en-US" sz="1600" b="1" dirty="0" smtClean="0"/>
              <a:t>NO INSURANCE                                      58                  54 		INVENTORY                         0</a:t>
            </a:r>
          </a:p>
          <a:p>
            <a:r>
              <a:rPr lang="en-US" sz="1600" b="1" dirty="0" smtClean="0"/>
              <a:t>DISREGARD STOP LIGHT/SIGN            25                  77 	                PROBABLE CAUSE	     66</a:t>
            </a:r>
          </a:p>
          <a:p>
            <a:r>
              <a:rPr lang="en-US" sz="1600" b="1" dirty="0" smtClean="0"/>
              <a:t>EQUIPMENT VIOLATIONS                     3                   237                         NO SEARCH                     1983</a:t>
            </a:r>
          </a:p>
          <a:p>
            <a:r>
              <a:rPr lang="en-US" sz="1600" b="1" dirty="0" smtClean="0"/>
              <a:t>						CONTRABAND                    6</a:t>
            </a:r>
            <a:endParaRPr lang="en-US" sz="1600" b="1" dirty="0"/>
          </a:p>
        </p:txBody>
      </p:sp>
      <p:sp>
        <p:nvSpPr>
          <p:cNvPr id="8" name="Slide Number Placeholder 7"/>
          <p:cNvSpPr>
            <a:spLocks noGrp="1"/>
          </p:cNvSpPr>
          <p:nvPr>
            <p:ph type="sldNum" sz="quarter" idx="12"/>
          </p:nvPr>
        </p:nvSpPr>
        <p:spPr/>
        <p:txBody>
          <a:bodyPr/>
          <a:lstStyle/>
          <a:p>
            <a:fld id="{519B950D-D0E0-4029-8F70-3CFB5A8975DA}"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28600" y="0"/>
          <a:ext cx="5257800" cy="411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5562600" y="152400"/>
          <a:ext cx="3352800" cy="3581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2895600" y="4038600"/>
          <a:ext cx="5943600" cy="2819400"/>
        </p:xfrm>
        <a:graphic>
          <a:graphicData uri="http://schemas.openxmlformats.org/drawingml/2006/chart">
            <c:chart xmlns:c="http://schemas.openxmlformats.org/drawingml/2006/chart" xmlns:r="http://schemas.openxmlformats.org/officeDocument/2006/relationships" r:id="rId4"/>
          </a:graphicData>
        </a:graphic>
      </p:graphicFrame>
      <p:sp>
        <p:nvSpPr>
          <p:cNvPr id="8" name="Slide Number Placeholder 7"/>
          <p:cNvSpPr>
            <a:spLocks noGrp="1"/>
          </p:cNvSpPr>
          <p:nvPr>
            <p:ph type="sldNum" sz="quarter" idx="12"/>
          </p:nvPr>
        </p:nvSpPr>
        <p:spPr/>
        <p:txBody>
          <a:bodyPr/>
          <a:lstStyle/>
          <a:p>
            <a:fld id="{519B950D-D0E0-4029-8F70-3CFB5A8975DA}"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6324600" cy="457200"/>
          </a:xfrm>
        </p:spPr>
        <p:txBody>
          <a:bodyPr>
            <a:noAutofit/>
          </a:bodyPr>
          <a:lstStyle/>
          <a:p>
            <a:r>
              <a:rPr lang="en-US" sz="2800" b="1" u="sng" dirty="0" smtClean="0"/>
              <a:t>MISC. CALLS FOR SERVICE</a:t>
            </a:r>
            <a:endParaRPr lang="en-US" sz="2800" b="1" u="sng" dirty="0"/>
          </a:p>
        </p:txBody>
      </p:sp>
      <p:sp>
        <p:nvSpPr>
          <p:cNvPr id="3" name="Content Placeholder 2"/>
          <p:cNvSpPr>
            <a:spLocks noGrp="1"/>
          </p:cNvSpPr>
          <p:nvPr>
            <p:ph idx="1"/>
          </p:nvPr>
        </p:nvSpPr>
        <p:spPr>
          <a:xfrm>
            <a:off x="457200" y="609600"/>
            <a:ext cx="8229600" cy="6096000"/>
          </a:xfrm>
        </p:spPr>
        <p:txBody>
          <a:bodyPr>
            <a:normAutofit/>
          </a:bodyPr>
          <a:lstStyle/>
          <a:p>
            <a:pPr>
              <a:buNone/>
            </a:pPr>
            <a:r>
              <a:rPr lang="en-US" sz="1600" dirty="0" smtClean="0"/>
              <a:t>                     			</a:t>
            </a:r>
            <a:r>
              <a:rPr lang="en-US" sz="1600" b="1" u="sng" dirty="0" smtClean="0"/>
              <a:t>2020</a:t>
            </a:r>
            <a:r>
              <a:rPr lang="en-US" sz="1600" dirty="0" smtClean="0"/>
              <a:t>              	</a:t>
            </a:r>
            <a:r>
              <a:rPr lang="en-US" sz="1600" b="1" u="sng" dirty="0" smtClean="0"/>
              <a:t>2021</a:t>
            </a:r>
            <a:r>
              <a:rPr lang="en-US" sz="1600" dirty="0" smtClean="0"/>
              <a:t>		</a:t>
            </a:r>
            <a:r>
              <a:rPr lang="en-US" sz="1600" b="1" u="sng" dirty="0" smtClean="0"/>
              <a:t>+/-</a:t>
            </a:r>
          </a:p>
          <a:p>
            <a:pPr>
              <a:buNone/>
            </a:pPr>
            <a:r>
              <a:rPr lang="en-US" sz="1600" b="1" dirty="0" smtClean="0"/>
              <a:t>ACCIDENTS			  31                                   80                                    61%            </a:t>
            </a:r>
          </a:p>
          <a:p>
            <a:pPr>
              <a:buNone/>
            </a:pPr>
            <a:r>
              <a:rPr lang="en-US" sz="1600" b="1" dirty="0" smtClean="0"/>
              <a:t>ALARMS                                                                 146                                178                                    18%</a:t>
            </a:r>
          </a:p>
          <a:p>
            <a:pPr>
              <a:buNone/>
            </a:pPr>
            <a:r>
              <a:rPr lang="en-US" sz="1600" b="1" dirty="0" smtClean="0"/>
              <a:t>CITY ORD. VIOLATION                                          12                                   22                                    45%</a:t>
            </a:r>
          </a:p>
          <a:p>
            <a:pPr>
              <a:buNone/>
            </a:pPr>
            <a:r>
              <a:rPr lang="en-US" sz="1600" b="1" dirty="0" smtClean="0"/>
              <a:t>ANIMAL CALLS                                                      42                                   38                                     11%</a:t>
            </a:r>
          </a:p>
          <a:p>
            <a:pPr>
              <a:buNone/>
            </a:pPr>
            <a:r>
              <a:rPr lang="en-US" sz="1600" b="1" dirty="0" smtClean="0"/>
              <a:t>HOME WATCHES                                                 1532                               1342                                  49%</a:t>
            </a:r>
          </a:p>
          <a:p>
            <a:pPr>
              <a:buNone/>
            </a:pPr>
            <a:endParaRPr lang="en-US" sz="1600" b="1" dirty="0" smtClean="0"/>
          </a:p>
          <a:p>
            <a:pPr>
              <a:buNone/>
            </a:pPr>
            <a:r>
              <a:rPr lang="en-US" sz="1600" b="1" dirty="0" smtClean="0"/>
              <a:t>	</a:t>
            </a:r>
            <a:r>
              <a:rPr lang="en-US" sz="1600" b="1" u="sng" dirty="0" smtClean="0"/>
              <a:t>MOTOR VEHICLE ACCIDENTS</a:t>
            </a:r>
            <a:r>
              <a:rPr lang="en-US" sz="1600" b="1" dirty="0" smtClean="0"/>
              <a:t>		</a:t>
            </a:r>
            <a:r>
              <a:rPr lang="en-US" sz="1600" b="1" u="sng" dirty="0" smtClean="0"/>
              <a:t>2020</a:t>
            </a:r>
            <a:r>
              <a:rPr lang="en-US" sz="1600" b="1" dirty="0" smtClean="0"/>
              <a:t>		</a:t>
            </a:r>
            <a:r>
              <a:rPr lang="en-US" sz="1600" b="1" u="sng" dirty="0" smtClean="0"/>
              <a:t>2021</a:t>
            </a:r>
            <a:endParaRPr lang="en-US" sz="1600" b="1" u="sng" dirty="0"/>
          </a:p>
          <a:p>
            <a:pPr>
              <a:buNone/>
            </a:pPr>
            <a:r>
              <a:rPr lang="en-US" sz="1600" b="1" dirty="0" smtClean="0"/>
              <a:t>		One Vehicle	                       4                     	   8		50%  	Two Vehicles		  21                                   40		48%</a:t>
            </a:r>
          </a:p>
          <a:p>
            <a:pPr>
              <a:buNone/>
            </a:pPr>
            <a:r>
              <a:rPr lang="en-US" sz="1600" b="1" dirty="0" smtClean="0"/>
              <a:t>		Three Vehicles                                    0             		   7		100%	Truck Tractor		   1                                     2		50%	Vehicle Vs. Animal	                       5		   7		29%</a:t>
            </a:r>
          </a:p>
          <a:p>
            <a:pPr>
              <a:buNone/>
            </a:pPr>
            <a:endParaRPr lang="en-US" sz="1600" b="1" dirty="0" smtClean="0"/>
          </a:p>
          <a:p>
            <a:pPr>
              <a:buNone/>
            </a:pPr>
            <a:r>
              <a:rPr lang="en-US" sz="1600" b="1" dirty="0" smtClean="0"/>
              <a:t>	</a:t>
            </a:r>
          </a:p>
          <a:p>
            <a:pPr>
              <a:buNone/>
            </a:pPr>
            <a:endParaRPr lang="en-US" sz="1600" b="1" dirty="0" smtClean="0"/>
          </a:p>
        </p:txBody>
      </p:sp>
      <p:sp>
        <p:nvSpPr>
          <p:cNvPr id="6" name="Flowchart: Extract 5"/>
          <p:cNvSpPr/>
          <p:nvPr/>
        </p:nvSpPr>
        <p:spPr>
          <a:xfrm>
            <a:off x="7772400" y="1600200"/>
            <a:ext cx="152400" cy="1524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flipH="1">
            <a:off x="7772400" y="1905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Extract 7"/>
          <p:cNvSpPr/>
          <p:nvPr/>
        </p:nvSpPr>
        <p:spPr>
          <a:xfrm>
            <a:off x="7772400" y="990600"/>
            <a:ext cx="152400" cy="1524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hart 8"/>
          <p:cNvGraphicFramePr/>
          <p:nvPr/>
        </p:nvGraphicFramePr>
        <p:xfrm>
          <a:off x="457200" y="4572000"/>
          <a:ext cx="8382000" cy="19812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3810000" y="4572000"/>
            <a:ext cx="3962400" cy="400110"/>
          </a:xfrm>
          <a:prstGeom prst="rect">
            <a:avLst/>
          </a:prstGeom>
          <a:noFill/>
        </p:spPr>
        <p:txBody>
          <a:bodyPr wrap="square" rtlCol="0">
            <a:spAutoFit/>
          </a:bodyPr>
          <a:lstStyle/>
          <a:p>
            <a:r>
              <a:rPr lang="en-US" sz="2000" b="1" u="sng" dirty="0" smtClean="0"/>
              <a:t>ACCIDENTS BY AREA 2021</a:t>
            </a:r>
            <a:endParaRPr lang="en-US" sz="2000" b="1" u="sng" dirty="0"/>
          </a:p>
        </p:txBody>
      </p:sp>
      <p:sp>
        <p:nvSpPr>
          <p:cNvPr id="11" name="TextBox 10"/>
          <p:cNvSpPr txBox="1"/>
          <p:nvPr/>
        </p:nvSpPr>
        <p:spPr>
          <a:xfrm>
            <a:off x="2057400" y="5791200"/>
            <a:ext cx="914400" cy="369332"/>
          </a:xfrm>
          <a:prstGeom prst="rect">
            <a:avLst/>
          </a:prstGeom>
          <a:noFill/>
        </p:spPr>
        <p:txBody>
          <a:bodyPr wrap="square" rtlCol="0">
            <a:spAutoFit/>
          </a:bodyPr>
          <a:lstStyle/>
          <a:p>
            <a:r>
              <a:rPr lang="en-US" dirty="0" smtClean="0"/>
              <a:t>42%</a:t>
            </a:r>
            <a:endParaRPr lang="en-US" dirty="0"/>
          </a:p>
        </p:txBody>
      </p:sp>
      <p:sp>
        <p:nvSpPr>
          <p:cNvPr id="12" name="TextBox 11"/>
          <p:cNvSpPr txBox="1"/>
          <p:nvPr/>
        </p:nvSpPr>
        <p:spPr>
          <a:xfrm>
            <a:off x="1752600" y="5029200"/>
            <a:ext cx="685800" cy="369332"/>
          </a:xfrm>
          <a:prstGeom prst="rect">
            <a:avLst/>
          </a:prstGeom>
          <a:noFill/>
        </p:spPr>
        <p:txBody>
          <a:bodyPr wrap="square" rtlCol="0">
            <a:spAutoFit/>
          </a:bodyPr>
          <a:lstStyle/>
          <a:p>
            <a:r>
              <a:rPr lang="en-US" dirty="0" smtClean="0"/>
              <a:t>.07%</a:t>
            </a:r>
            <a:endParaRPr lang="en-US" dirty="0"/>
          </a:p>
        </p:txBody>
      </p:sp>
      <p:sp>
        <p:nvSpPr>
          <p:cNvPr id="13" name="Slide Number Placeholder 12"/>
          <p:cNvSpPr>
            <a:spLocks noGrp="1"/>
          </p:cNvSpPr>
          <p:nvPr>
            <p:ph type="sldNum" sz="quarter" idx="12"/>
          </p:nvPr>
        </p:nvSpPr>
        <p:spPr/>
        <p:txBody>
          <a:bodyPr/>
          <a:lstStyle/>
          <a:p>
            <a:fld id="{519B950D-D0E0-4029-8F70-3CFB5A8975DA}" type="slidenum">
              <a:rPr lang="en-US" smtClean="0"/>
              <a:pPr/>
              <a:t>26</a:t>
            </a:fld>
            <a:endParaRPr lang="en-US"/>
          </a:p>
        </p:txBody>
      </p:sp>
      <p:sp>
        <p:nvSpPr>
          <p:cNvPr id="14" name="Flowchart: Merge 13"/>
          <p:cNvSpPr/>
          <p:nvPr/>
        </p:nvSpPr>
        <p:spPr>
          <a:xfrm flipH="1">
            <a:off x="7772400" y="22098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Extract 14"/>
          <p:cNvSpPr/>
          <p:nvPr/>
        </p:nvSpPr>
        <p:spPr>
          <a:xfrm>
            <a:off x="7772400" y="1295400"/>
            <a:ext cx="152400" cy="1524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Extract 16"/>
          <p:cNvSpPr/>
          <p:nvPr/>
        </p:nvSpPr>
        <p:spPr>
          <a:xfrm>
            <a:off x="7696200" y="3048000"/>
            <a:ext cx="152400" cy="1524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Extract 17"/>
          <p:cNvSpPr/>
          <p:nvPr/>
        </p:nvSpPr>
        <p:spPr>
          <a:xfrm>
            <a:off x="7696200" y="3276600"/>
            <a:ext cx="152400" cy="1524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Extract 18"/>
          <p:cNvSpPr/>
          <p:nvPr/>
        </p:nvSpPr>
        <p:spPr>
          <a:xfrm>
            <a:off x="7696200" y="3581400"/>
            <a:ext cx="152400" cy="1524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Extract 19"/>
          <p:cNvSpPr/>
          <p:nvPr/>
        </p:nvSpPr>
        <p:spPr>
          <a:xfrm>
            <a:off x="7696200" y="3810000"/>
            <a:ext cx="152400" cy="1524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Extract 20"/>
          <p:cNvSpPr/>
          <p:nvPr/>
        </p:nvSpPr>
        <p:spPr>
          <a:xfrm>
            <a:off x="7696200" y="4038600"/>
            <a:ext cx="152400" cy="1524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477000"/>
          </a:xfrm>
          <a:ln w="3175">
            <a:solidFill>
              <a:schemeClr val="tx1"/>
            </a:solidFill>
          </a:ln>
        </p:spPr>
        <p:txBody>
          <a:bodyPr/>
          <a:lstStyle/>
          <a:p>
            <a:pPr>
              <a:buNone/>
            </a:pPr>
            <a:r>
              <a:rPr lang="en-US" sz="2000" b="1" dirty="0" smtClean="0"/>
              <a:t>		</a:t>
            </a:r>
            <a:r>
              <a:rPr lang="en-US" sz="2000" b="1" u="sng" dirty="0" smtClean="0"/>
              <a:t>ALARM CALLS</a:t>
            </a:r>
            <a:r>
              <a:rPr lang="en-US" sz="2000" b="1" dirty="0" smtClean="0"/>
              <a:t>		</a:t>
            </a:r>
            <a:r>
              <a:rPr lang="en-US" sz="2000" b="1" u="sng" dirty="0" smtClean="0"/>
              <a:t>2020</a:t>
            </a:r>
            <a:r>
              <a:rPr lang="en-US" sz="2000" b="1" dirty="0" smtClean="0"/>
              <a:t>		</a:t>
            </a:r>
            <a:r>
              <a:rPr lang="en-US" sz="2000" b="1" u="sng" dirty="0" smtClean="0"/>
              <a:t>2021</a:t>
            </a:r>
            <a:r>
              <a:rPr lang="en-US" sz="2000" b="1" dirty="0" smtClean="0"/>
              <a:t>		</a:t>
            </a:r>
            <a:endParaRPr lang="en-US" sz="2000" b="1" u="sng" dirty="0" smtClean="0"/>
          </a:p>
          <a:p>
            <a:pPr>
              <a:buNone/>
            </a:pPr>
            <a:r>
              <a:rPr lang="en-US" sz="2000" b="1" dirty="0" smtClean="0"/>
              <a:t>		</a:t>
            </a:r>
            <a:r>
              <a:rPr lang="en-US" sz="1800" b="1" dirty="0" smtClean="0"/>
              <a:t>911 HANG UP		  68		  61			</a:t>
            </a:r>
          </a:p>
          <a:p>
            <a:pPr>
              <a:buNone/>
            </a:pPr>
            <a:r>
              <a:rPr lang="en-US" sz="1800" b="1" dirty="0" smtClean="0"/>
              <a:t>		ALARM			  66	                   178			</a:t>
            </a:r>
          </a:p>
          <a:p>
            <a:pPr>
              <a:buNone/>
            </a:pPr>
            <a:r>
              <a:rPr lang="en-US" sz="1800" b="1" dirty="0" smtClean="0"/>
              <a:t>		FIRE ALARM		  12		  5			</a:t>
            </a:r>
          </a:p>
          <a:p>
            <a:pPr>
              <a:buNone/>
            </a:pPr>
            <a:r>
              <a:rPr lang="en-US" sz="1800" b="1" dirty="0" smtClean="0"/>
              <a:t>		MEDICAL ALARM		  38	                    8			</a:t>
            </a:r>
          </a:p>
          <a:p>
            <a:pPr>
              <a:buNone/>
            </a:pPr>
            <a:endParaRPr lang="en-US" sz="1800" b="1" dirty="0" smtClean="0"/>
          </a:p>
          <a:p>
            <a:pPr>
              <a:buNone/>
            </a:pPr>
            <a:endParaRPr lang="en-US" sz="1800" b="1" dirty="0" smtClean="0"/>
          </a:p>
          <a:p>
            <a:pPr>
              <a:buNone/>
            </a:pPr>
            <a:r>
              <a:rPr lang="en-US" sz="1800" b="1" dirty="0" smtClean="0"/>
              <a:t>		</a:t>
            </a:r>
            <a:r>
              <a:rPr lang="en-US" sz="2000" b="1" u="sng" dirty="0" smtClean="0"/>
              <a:t>CITY ORDINANCE VIOL</a:t>
            </a:r>
            <a:r>
              <a:rPr lang="en-US" sz="1800" b="1" dirty="0" smtClean="0"/>
              <a:t>.	</a:t>
            </a:r>
            <a:r>
              <a:rPr lang="en-US" sz="2000" b="1" u="sng" dirty="0" smtClean="0"/>
              <a:t>2020</a:t>
            </a:r>
            <a:r>
              <a:rPr lang="en-US" sz="2000" b="1" dirty="0" smtClean="0"/>
              <a:t>		</a:t>
            </a:r>
            <a:r>
              <a:rPr lang="en-US" sz="2000" b="1" u="sng" dirty="0" smtClean="0"/>
              <a:t>2021</a:t>
            </a:r>
          </a:p>
          <a:p>
            <a:pPr>
              <a:buNone/>
            </a:pPr>
            <a:r>
              <a:rPr lang="en-US" sz="1800" b="1" dirty="0" smtClean="0"/>
              <a:t>		SIGNS		         	  0                                  11         				FIREWORKS		  4                                   3		   		SOLICITORS		  1		    0		   		JUNK VEHICLE		  1                                   0	   		</a:t>
            </a:r>
          </a:p>
          <a:p>
            <a:pPr>
              <a:buNone/>
            </a:pPr>
            <a:r>
              <a:rPr lang="en-US" sz="1800" b="1" dirty="0" smtClean="0"/>
              <a:t>		ANIMAL AT LARGE		  2                                   3</a:t>
            </a:r>
          </a:p>
          <a:p>
            <a:pPr>
              <a:buNone/>
            </a:pPr>
            <a:r>
              <a:rPr lang="en-US" sz="1800" b="1" dirty="0" smtClean="0"/>
              <a:t>		OTHER			  4		    5</a:t>
            </a:r>
          </a:p>
          <a:p>
            <a:pPr>
              <a:buNone/>
            </a:pPr>
            <a:endParaRPr lang="en-US" sz="1800" b="1" dirty="0" smtClean="0"/>
          </a:p>
          <a:p>
            <a:pPr>
              <a:buNone/>
            </a:pPr>
            <a:r>
              <a:rPr lang="en-US" sz="1800" b="1" dirty="0" smtClean="0"/>
              <a:t>		</a:t>
            </a:r>
            <a:r>
              <a:rPr lang="en-US" sz="2000" b="1" u="sng" dirty="0" smtClean="0"/>
              <a:t>ANIMAL CALLS</a:t>
            </a:r>
            <a:r>
              <a:rPr lang="en-US" sz="2000" b="1" dirty="0" smtClean="0"/>
              <a:t>		</a:t>
            </a:r>
            <a:r>
              <a:rPr lang="en-US" sz="2000" b="1" u="sng" dirty="0" smtClean="0"/>
              <a:t>2020</a:t>
            </a:r>
            <a:r>
              <a:rPr lang="en-US" sz="2000" b="1" dirty="0" smtClean="0"/>
              <a:t>		</a:t>
            </a:r>
            <a:r>
              <a:rPr lang="en-US" sz="2000" b="1" u="sng" dirty="0" smtClean="0"/>
              <a:t>2021</a:t>
            </a:r>
            <a:endParaRPr lang="en-US" sz="2000" b="1" dirty="0" smtClean="0"/>
          </a:p>
          <a:p>
            <a:pPr>
              <a:buNone/>
            </a:pPr>
            <a:r>
              <a:rPr lang="en-US" sz="2000" b="1" dirty="0" smtClean="0"/>
              <a:t>		</a:t>
            </a:r>
            <a:r>
              <a:rPr lang="en-US" sz="1800" b="1" dirty="0" smtClean="0"/>
              <a:t>DEER CALLS	                      6                  	    6		</a:t>
            </a:r>
          </a:p>
          <a:p>
            <a:pPr>
              <a:buNone/>
            </a:pPr>
            <a:r>
              <a:rPr lang="en-US" sz="1800" b="1" dirty="0" smtClean="0"/>
              <a:t>		ALL OTHER</a:t>
            </a:r>
            <a:r>
              <a:rPr lang="en-US" sz="2000" b="1" dirty="0" smtClean="0"/>
              <a:t>		   </a:t>
            </a:r>
            <a:r>
              <a:rPr lang="en-US" sz="1800" b="1" dirty="0" smtClean="0"/>
              <a:t>33</a:t>
            </a:r>
            <a:r>
              <a:rPr lang="en-US" sz="2000" b="1" dirty="0" smtClean="0"/>
              <a:t>		   </a:t>
            </a:r>
            <a:r>
              <a:rPr lang="en-US" sz="1800" b="1" dirty="0" smtClean="0"/>
              <a:t>32</a:t>
            </a:r>
            <a:r>
              <a:rPr lang="en-US" sz="2000" b="1" dirty="0" smtClean="0"/>
              <a:t>				</a:t>
            </a:r>
          </a:p>
          <a:p>
            <a:pPr>
              <a:buNone/>
            </a:pPr>
            <a:endParaRPr lang="en-US" sz="2000" b="1" dirty="0"/>
          </a:p>
        </p:txBody>
      </p:sp>
      <p:pic>
        <p:nvPicPr>
          <p:cNvPr id="4" name="Picture 3" descr="Patch with gray background.jpg"/>
          <p:cNvPicPr>
            <a:picLocks noChangeAspect="1"/>
          </p:cNvPicPr>
          <p:nvPr/>
        </p:nvPicPr>
        <p:blipFill>
          <a:blip r:embed="rId2" cstate="print"/>
          <a:stretch>
            <a:fillRect/>
          </a:stretch>
        </p:blipFill>
        <p:spPr>
          <a:xfrm>
            <a:off x="7391400" y="4419600"/>
            <a:ext cx="1447800" cy="1676399"/>
          </a:xfrm>
          <a:prstGeom prst="rect">
            <a:avLst/>
          </a:prstGeom>
        </p:spPr>
      </p:pic>
      <p:sp>
        <p:nvSpPr>
          <p:cNvPr id="5" name="Slide Number Placeholder 4"/>
          <p:cNvSpPr>
            <a:spLocks noGrp="1"/>
          </p:cNvSpPr>
          <p:nvPr>
            <p:ph type="sldNum" sz="quarter" idx="12"/>
          </p:nvPr>
        </p:nvSpPr>
        <p:spPr/>
        <p:txBody>
          <a:bodyPr/>
          <a:lstStyle/>
          <a:p>
            <a:fld id="{519B950D-D0E0-4029-8F70-3CFB5A8975DA}" type="slidenum">
              <a:rPr lang="en-US" smtClean="0"/>
              <a:pPr/>
              <a:t>27</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Faded American Flag.jpg"/>
          <p:cNvPicPr>
            <a:picLocks noGrp="1" noChangeAspect="1"/>
          </p:cNvPicPr>
          <p:nvPr>
            <p:ph idx="1"/>
          </p:nvPr>
        </p:nvPicPr>
        <p:blipFill>
          <a:blip r:embed="rId2" cstate="print">
            <a:lum bright="-43000"/>
          </a:blip>
          <a:stretch>
            <a:fillRect/>
          </a:stretch>
        </p:blipFill>
        <p:spPr>
          <a:xfrm>
            <a:off x="0" y="0"/>
            <a:ext cx="9144000" cy="6858000"/>
          </a:xfrm>
        </p:spPr>
      </p:pic>
      <p:sp>
        <p:nvSpPr>
          <p:cNvPr id="6" name="TextBox 5"/>
          <p:cNvSpPr txBox="1"/>
          <p:nvPr/>
        </p:nvSpPr>
        <p:spPr>
          <a:xfrm>
            <a:off x="2362200" y="0"/>
            <a:ext cx="6400800" cy="13111282"/>
          </a:xfrm>
          <a:prstGeom prst="rect">
            <a:avLst/>
          </a:prstGeom>
          <a:noFill/>
        </p:spPr>
        <p:txBody>
          <a:bodyPr wrap="square" rtlCol="0">
            <a:spAutoFit/>
          </a:bodyPr>
          <a:lstStyle/>
          <a:p>
            <a:pPr algn="ctr"/>
            <a:r>
              <a:rPr lang="en-US" sz="2000" b="1" u="sng" dirty="0" smtClean="0">
                <a:solidFill>
                  <a:schemeClr val="bg1"/>
                </a:solidFill>
              </a:rPr>
              <a:t>MESSAGE FROM THE CHIEF</a:t>
            </a:r>
          </a:p>
          <a:p>
            <a:pPr algn="ctr"/>
            <a:endParaRPr lang="en-US" sz="1050" b="1" u="sng" dirty="0" smtClean="0">
              <a:solidFill>
                <a:schemeClr val="bg1"/>
              </a:solidFill>
            </a:endParaRPr>
          </a:p>
          <a:p>
            <a:r>
              <a:rPr lang="en-US" sz="1400" b="1" dirty="0" smtClean="0">
                <a:solidFill>
                  <a:schemeClr val="bg1"/>
                </a:solidFill>
              </a:rPr>
              <a:t>Mayor,  City Council, and Citizens of Blanco, I am pleased to present you with the Blanco Police Department 2021 Annual Report.</a:t>
            </a:r>
          </a:p>
          <a:p>
            <a:endParaRPr lang="en-US" sz="1400" b="1" dirty="0" smtClean="0">
              <a:solidFill>
                <a:schemeClr val="bg1"/>
              </a:solidFill>
            </a:endParaRPr>
          </a:p>
          <a:p>
            <a:r>
              <a:rPr lang="en-US" sz="1400" b="1" dirty="0" smtClean="0">
                <a:solidFill>
                  <a:schemeClr val="bg1"/>
                </a:solidFill>
              </a:rPr>
              <a:t>This report highlights many of the accomplishments, initiatives, and programs involving the dedicated men and women of your Blanco Police Department.  This report also includes a statistical review of reported crime, calls for service, traffic data and numbers and types of arrests.  Our city continues to successfully deter crime through proactive patrol, and community policing initiatives.  This success is the result of our very talented sworn and civilian members and the high level of involvement by members of our community.  I am greatly honored to work with such a talented and committed team of officers and civilian staff.</a:t>
            </a:r>
          </a:p>
          <a:p>
            <a:endParaRPr lang="en-US" sz="1400" b="1" dirty="0" smtClean="0">
              <a:solidFill>
                <a:schemeClr val="bg1"/>
              </a:solidFill>
            </a:endParaRPr>
          </a:p>
          <a:p>
            <a:r>
              <a:rPr lang="en-US" sz="1400" b="1" dirty="0" smtClean="0">
                <a:solidFill>
                  <a:schemeClr val="bg1"/>
                </a:solidFill>
              </a:rPr>
              <a:t>Our commitment is to keep this community safe and protect our citizen’s which is the basic foundation of policing.  We are especially mindful that every police department needs to maintain a high level of trust and respect within their respective communities and we work hard at maintaining it and never taking it for granted.</a:t>
            </a:r>
          </a:p>
          <a:p>
            <a:endParaRPr lang="en-US" sz="1400" b="1" dirty="0" smtClean="0">
              <a:solidFill>
                <a:schemeClr val="bg1"/>
              </a:solidFill>
            </a:endParaRPr>
          </a:p>
          <a:p>
            <a:r>
              <a:rPr lang="en-US" sz="1400" b="1" dirty="0" smtClean="0">
                <a:solidFill>
                  <a:schemeClr val="bg1"/>
                </a:solidFill>
              </a:rPr>
              <a:t>I appreciate the continued support given by our elected officials and residents to the members of this department who put service before self on a daily basis.  Your Blanco Police Department is committed to many years of continued service doing our part to make Blanco the safest place to live, work and visit. </a:t>
            </a:r>
          </a:p>
          <a:p>
            <a:endParaRPr lang="en-US" sz="1000" b="1" dirty="0" smtClean="0">
              <a:solidFill>
                <a:schemeClr val="bg1"/>
              </a:solidFill>
            </a:endParaRPr>
          </a:p>
          <a:p>
            <a:r>
              <a:rPr lang="en-US" sz="1400" b="1" dirty="0" smtClean="0">
                <a:solidFill>
                  <a:schemeClr val="bg1"/>
                </a:solidFill>
              </a:rPr>
              <a:t>Very Respectfully,</a:t>
            </a:r>
          </a:p>
          <a:p>
            <a:endParaRPr lang="en-US" sz="1000" b="1" dirty="0" smtClean="0">
              <a:solidFill>
                <a:schemeClr val="bg1"/>
              </a:solidFill>
            </a:endParaRPr>
          </a:p>
          <a:p>
            <a:endParaRPr lang="en-US" sz="1400" b="1" dirty="0" smtClean="0">
              <a:solidFill>
                <a:schemeClr val="bg1"/>
              </a:solidFill>
            </a:endParaRPr>
          </a:p>
          <a:p>
            <a:endParaRPr lang="en-US" sz="1400" b="1" dirty="0" smtClean="0">
              <a:solidFill>
                <a:schemeClr val="bg1"/>
              </a:solidFill>
            </a:endParaRPr>
          </a:p>
          <a:p>
            <a:endParaRPr lang="en-US" sz="1400" b="1" dirty="0" smtClean="0">
              <a:solidFill>
                <a:schemeClr val="bg1"/>
              </a:solidFill>
            </a:endParaRPr>
          </a:p>
          <a:p>
            <a:r>
              <a:rPr lang="en-US" sz="1400" b="1" dirty="0" smtClean="0">
                <a:solidFill>
                  <a:schemeClr val="bg1"/>
                </a:solidFill>
              </a:rPr>
              <a:t>Scott Rubin</a:t>
            </a:r>
          </a:p>
          <a:p>
            <a:r>
              <a:rPr lang="en-US" sz="1400" b="1" dirty="0" smtClean="0">
                <a:solidFill>
                  <a:schemeClr val="bg1"/>
                </a:solidFill>
              </a:rPr>
              <a:t>Chief of Police</a:t>
            </a:r>
          </a:p>
          <a:p>
            <a:endParaRPr lang="en-US" sz="1400" b="1" dirty="0" smtClean="0">
              <a:solidFill>
                <a:schemeClr val="bg1"/>
              </a:solidFill>
            </a:endParaRPr>
          </a:p>
          <a:p>
            <a:endParaRPr lang="en-US" sz="1400" b="1" dirty="0" smtClean="0">
              <a:solidFill>
                <a:schemeClr val="bg1"/>
              </a:solidFill>
            </a:endParaRPr>
          </a:p>
          <a:p>
            <a:pPr algn="ctr"/>
            <a:endParaRPr lang="en-US" sz="1600" b="1" dirty="0" smtClean="0">
              <a:solidFill>
                <a:schemeClr val="bg1"/>
              </a:solidFill>
            </a:endParaRPr>
          </a:p>
          <a:p>
            <a:pPr algn="ctr"/>
            <a:endParaRPr lang="en-US" sz="1600" b="1" dirty="0" smtClean="0">
              <a:solidFill>
                <a:schemeClr val="bg1"/>
              </a:solidFill>
            </a:endParaRPr>
          </a:p>
          <a:p>
            <a:pPr algn="ctr"/>
            <a:endParaRPr lang="en-US" sz="2800" b="1" u="sng" dirty="0" smtClean="0">
              <a:solidFill>
                <a:schemeClr val="bg1"/>
              </a:solidFill>
            </a:endParaRPr>
          </a:p>
          <a:p>
            <a:pPr algn="ctr"/>
            <a:endParaRPr lang="en-US" sz="2800" b="1" u="sng" dirty="0" smtClean="0">
              <a:solidFill>
                <a:schemeClr val="bg1"/>
              </a:solidFill>
            </a:endParaRPr>
          </a:p>
          <a:p>
            <a:pPr algn="ctr"/>
            <a:endParaRPr lang="en-US" sz="2800" b="1" u="sng" dirty="0" smtClean="0">
              <a:solidFill>
                <a:schemeClr val="bg1"/>
              </a:solidFill>
            </a:endParaRPr>
          </a:p>
          <a:p>
            <a:pPr algn="ctr"/>
            <a:endParaRPr lang="en-US" sz="2800" b="1" u="sng" dirty="0" smtClean="0">
              <a:solidFill>
                <a:schemeClr val="bg1"/>
              </a:solidFill>
            </a:endParaRPr>
          </a:p>
          <a:p>
            <a:pPr algn="ctr"/>
            <a:endParaRPr lang="en-US" sz="2800" b="1" u="sng" dirty="0" smtClean="0">
              <a:solidFill>
                <a:schemeClr val="bg1"/>
              </a:solidFill>
            </a:endParaRPr>
          </a:p>
          <a:p>
            <a:pPr algn="ctr"/>
            <a:endParaRPr lang="en-US" sz="2800" b="1" u="sng" dirty="0" smtClean="0">
              <a:solidFill>
                <a:schemeClr val="bg1"/>
              </a:solidFill>
            </a:endParaRPr>
          </a:p>
          <a:p>
            <a:pPr algn="ctr"/>
            <a:endParaRPr lang="en-US" sz="2800" b="1" u="sng" dirty="0" smtClean="0">
              <a:solidFill>
                <a:schemeClr val="bg1"/>
              </a:solidFill>
            </a:endParaRPr>
          </a:p>
          <a:p>
            <a:pPr algn="ctr"/>
            <a:endParaRPr lang="en-US" sz="2800" b="1" u="sng" dirty="0" smtClean="0">
              <a:solidFill>
                <a:schemeClr val="bg1"/>
              </a:solidFill>
            </a:endParaRPr>
          </a:p>
          <a:p>
            <a:pPr algn="ctr"/>
            <a:endParaRPr lang="en-US" sz="2800" b="1" u="sng" dirty="0" smtClean="0">
              <a:solidFill>
                <a:schemeClr val="bg1"/>
              </a:solidFill>
            </a:endParaRPr>
          </a:p>
          <a:p>
            <a:pPr algn="ctr"/>
            <a:endParaRPr lang="en-US" sz="2800" b="1" u="sng" dirty="0" smtClean="0">
              <a:solidFill>
                <a:schemeClr val="bg1"/>
              </a:solidFill>
            </a:endParaRPr>
          </a:p>
          <a:p>
            <a:pPr algn="ctr"/>
            <a:endParaRPr lang="en-US" sz="2800" b="1" u="sng" dirty="0" smtClean="0">
              <a:solidFill>
                <a:schemeClr val="bg1"/>
              </a:solidFill>
            </a:endParaRPr>
          </a:p>
          <a:p>
            <a:pPr algn="ctr"/>
            <a:endParaRPr lang="en-US" b="1" u="sng" dirty="0">
              <a:solidFill>
                <a:schemeClr val="bg1"/>
              </a:solidFill>
            </a:endParaRPr>
          </a:p>
        </p:txBody>
      </p:sp>
      <p:pic>
        <p:nvPicPr>
          <p:cNvPr id="7" name="Picture 6" descr="Rubin Signature.jpg"/>
          <p:cNvPicPr>
            <a:picLocks noChangeAspect="1"/>
          </p:cNvPicPr>
          <p:nvPr/>
        </p:nvPicPr>
        <p:blipFill>
          <a:blip r:embed="rId3" cstate="print"/>
          <a:stretch>
            <a:fillRect/>
          </a:stretch>
        </p:blipFill>
        <p:spPr>
          <a:xfrm>
            <a:off x="2362200" y="5715000"/>
            <a:ext cx="1823720" cy="454415"/>
          </a:xfrm>
          <a:prstGeom prst="rect">
            <a:avLst/>
          </a:prstGeom>
          <a:effectLst>
            <a:outerShdw blurRad="50800" dist="38100" dir="8100000" algn="tr" rotWithShape="0">
              <a:prstClr val="black">
                <a:alpha val="40000"/>
              </a:prstClr>
            </a:outerShdw>
          </a:effectLst>
        </p:spPr>
      </p:pic>
      <p:pic>
        <p:nvPicPr>
          <p:cNvPr id="9" name="Picture 8" descr="Rubin with flag pic.jpg"/>
          <p:cNvPicPr>
            <a:picLocks noChangeAspect="1"/>
          </p:cNvPicPr>
          <p:nvPr/>
        </p:nvPicPr>
        <p:blipFill>
          <a:blip r:embed="rId4" cstate="print"/>
          <a:stretch>
            <a:fillRect/>
          </a:stretch>
        </p:blipFill>
        <p:spPr>
          <a:xfrm>
            <a:off x="152400" y="762000"/>
            <a:ext cx="1828800" cy="2133600"/>
          </a:xfrm>
          <a:prstGeom prst="rect">
            <a:avLst/>
          </a:prstGeom>
        </p:spPr>
      </p:pic>
      <p:pic>
        <p:nvPicPr>
          <p:cNvPr id="10" name="Picture 9" descr="Chief badge pic.jpg"/>
          <p:cNvPicPr>
            <a:picLocks noChangeAspect="1"/>
          </p:cNvPicPr>
          <p:nvPr/>
        </p:nvPicPr>
        <p:blipFill>
          <a:blip r:embed="rId5" cstate="print"/>
          <a:stretch>
            <a:fillRect/>
          </a:stretch>
        </p:blipFill>
        <p:spPr>
          <a:xfrm>
            <a:off x="4648200" y="5486400"/>
            <a:ext cx="704850" cy="939800"/>
          </a:xfrm>
          <a:prstGeom prst="rect">
            <a:avLst/>
          </a:prstGeom>
        </p:spPr>
      </p:pic>
      <p:sp>
        <p:nvSpPr>
          <p:cNvPr id="11" name="Slide Number Placeholder 10"/>
          <p:cNvSpPr>
            <a:spLocks noGrp="1"/>
          </p:cNvSpPr>
          <p:nvPr>
            <p:ph type="sldNum" sz="quarter" idx="12"/>
          </p:nvPr>
        </p:nvSpPr>
        <p:spPr/>
        <p:txBody>
          <a:bodyPr/>
          <a:lstStyle/>
          <a:p>
            <a:fld id="{519B950D-D0E0-4029-8F70-3CFB5A8975DA}"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aded American Flag.jpg"/>
          <p:cNvPicPr>
            <a:picLocks noChangeAspect="1"/>
          </p:cNvPicPr>
          <p:nvPr/>
        </p:nvPicPr>
        <p:blipFill>
          <a:blip r:embed="rId2" cstate="print">
            <a:lum bright="-43000"/>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pPr algn="ctr"/>
            <a:r>
              <a:rPr lang="en-US" sz="2800" b="1" u="sng" dirty="0" smtClean="0">
                <a:solidFill>
                  <a:schemeClr val="bg1"/>
                </a:solidFill>
                <a:latin typeface="+mn-lt"/>
              </a:rPr>
              <a:t>MISSION STATEMENT</a:t>
            </a:r>
            <a:endParaRPr lang="en-US" sz="2800" b="1" u="sng" dirty="0">
              <a:solidFill>
                <a:schemeClr val="bg1"/>
              </a:solidFill>
              <a:latin typeface="+mn-lt"/>
            </a:endParaRPr>
          </a:p>
        </p:txBody>
      </p:sp>
      <p:sp>
        <p:nvSpPr>
          <p:cNvPr id="3" name="Content Placeholder 2"/>
          <p:cNvSpPr>
            <a:spLocks noGrp="1"/>
          </p:cNvSpPr>
          <p:nvPr>
            <p:ph idx="1"/>
          </p:nvPr>
        </p:nvSpPr>
        <p:spPr/>
        <p:txBody>
          <a:bodyPr>
            <a:normAutofit/>
          </a:bodyPr>
          <a:lstStyle/>
          <a:p>
            <a:pPr algn="ctr">
              <a:buNone/>
            </a:pPr>
            <a:r>
              <a:rPr lang="en-US" sz="2000" b="1" dirty="0" smtClean="0">
                <a:solidFill>
                  <a:schemeClr val="bg1"/>
                </a:solidFill>
              </a:rPr>
              <a:t>THE MISSION OF THE BLANCO POLICE DEPARTMENT IS TO BE RESPONSIBLE TO OUR COMMUNITY, THROUGH THE PROACTIVE ENFORCEMENT OF LAWS, THE PROTECTION OF LIFE, PROPERTY AND THE MAINTAINING OF ORDER WHILE AFFORDING DIGNITY AND RESPECT TO THOSE WE SERVE.  WE WILL STRIVE TO MEET THE PRESENT AND FUTURE NEEDS OF THE PUBLIC THROUGH COMMUNITY, PARTNERSHIP AND INNOVATION.</a:t>
            </a:r>
          </a:p>
          <a:p>
            <a:endParaRPr lang="en-US" sz="2000" b="1" dirty="0" smtClean="0">
              <a:solidFill>
                <a:schemeClr val="bg1"/>
              </a:solidFill>
            </a:endParaRPr>
          </a:p>
          <a:p>
            <a:pPr algn="ctr">
              <a:buNone/>
            </a:pPr>
            <a:r>
              <a:rPr lang="en-US" sz="2800" b="1" u="sng" dirty="0" smtClean="0">
                <a:solidFill>
                  <a:schemeClr val="bg1"/>
                </a:solidFill>
              </a:rPr>
              <a:t>VISION STATEMENT</a:t>
            </a:r>
          </a:p>
          <a:p>
            <a:pPr algn="ctr"/>
            <a:endParaRPr lang="en-US" sz="1400" b="1" u="sng" dirty="0" smtClean="0">
              <a:solidFill>
                <a:schemeClr val="bg1"/>
              </a:solidFill>
            </a:endParaRPr>
          </a:p>
          <a:p>
            <a:pPr algn="ctr">
              <a:buNone/>
            </a:pPr>
            <a:r>
              <a:rPr lang="en-US" sz="2000" b="1" dirty="0" smtClean="0">
                <a:solidFill>
                  <a:schemeClr val="bg1"/>
                </a:solidFill>
              </a:rPr>
              <a:t>TO BE THE SAFEST CITY TO LIVE, WORK AND VISIT</a:t>
            </a:r>
            <a:r>
              <a:rPr lang="en-US" sz="2400" b="1" dirty="0" smtClean="0">
                <a:solidFill>
                  <a:schemeClr val="bg1"/>
                </a:solidFill>
              </a:rPr>
              <a:t>.</a:t>
            </a:r>
          </a:p>
        </p:txBody>
      </p:sp>
      <p:sp>
        <p:nvSpPr>
          <p:cNvPr id="6" name="Slide Number Placeholder 5"/>
          <p:cNvSpPr>
            <a:spLocks noGrp="1"/>
          </p:cNvSpPr>
          <p:nvPr>
            <p:ph type="sldNum" sz="quarter" idx="12"/>
          </p:nvPr>
        </p:nvSpPr>
        <p:spPr/>
        <p:txBody>
          <a:bodyPr/>
          <a:lstStyle/>
          <a:p>
            <a:fld id="{519B950D-D0E0-4029-8F70-3CFB5A8975DA}"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519B950D-D0E0-4029-8F70-3CFB5A8975DA}" type="slidenum">
              <a:rPr lang="en-US" smtClean="0"/>
              <a:pPr/>
              <a:t>5</a:t>
            </a:fld>
            <a:endParaRPr lang="en-US"/>
          </a:p>
        </p:txBody>
      </p:sp>
      <p:pic>
        <p:nvPicPr>
          <p:cNvPr id="5" name="Content Placeholder 4" descr="Faded American Flag.jpg"/>
          <p:cNvPicPr>
            <a:picLocks noGrp="1" noChangeAspect="1"/>
          </p:cNvPicPr>
          <p:nvPr>
            <p:ph idx="1"/>
          </p:nvPr>
        </p:nvPicPr>
        <p:blipFill>
          <a:blip r:embed="rId2" cstate="print">
            <a:lum bright="-43000"/>
          </a:blip>
          <a:stretch>
            <a:fillRect/>
          </a:stretch>
        </p:blipFill>
        <p:spPr>
          <a:xfrm>
            <a:off x="0" y="0"/>
            <a:ext cx="9144001" cy="6858000"/>
          </a:xfrm>
          <a:prstGeom prst="rect">
            <a:avLst/>
          </a:prstGeom>
          <a:ln>
            <a:noFill/>
          </a:ln>
          <a:effectLst>
            <a:outerShdw blurRad="190500" algn="tl" rotWithShape="0">
              <a:srgbClr val="000000">
                <a:alpha val="70000"/>
              </a:srgbClr>
            </a:outerShdw>
          </a:effectLst>
        </p:spPr>
      </p:pic>
      <p:sp>
        <p:nvSpPr>
          <p:cNvPr id="1026" name="Rectangle 2"/>
          <p:cNvSpPr>
            <a:spLocks noChangeArrowheads="1"/>
          </p:cNvSpPr>
          <p:nvPr/>
        </p:nvSpPr>
        <p:spPr bwMode="auto">
          <a:xfrm>
            <a:off x="0" y="-703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1" descr="tupd-tpca-recognized"/>
          <p:cNvPicPr>
            <a:picLocks noChangeAspect="1" noChangeArrowheads="1"/>
          </p:cNvPicPr>
          <p:nvPr/>
        </p:nvPicPr>
        <p:blipFill>
          <a:blip r:embed="rId3" cstate="print"/>
          <a:srcRect/>
          <a:stretch>
            <a:fillRect/>
          </a:stretch>
        </p:blipFill>
        <p:spPr bwMode="auto">
          <a:xfrm>
            <a:off x="457200" y="304800"/>
            <a:ext cx="1485900" cy="1485900"/>
          </a:xfrm>
          <a:prstGeom prst="rect">
            <a:avLst/>
          </a:prstGeom>
          <a:noFill/>
        </p:spPr>
      </p:pic>
      <p:sp>
        <p:nvSpPr>
          <p:cNvPr id="1027" name="Rectangle 3"/>
          <p:cNvSpPr>
            <a:spLocks noChangeArrowheads="1"/>
          </p:cNvSpPr>
          <p:nvPr/>
        </p:nvSpPr>
        <p:spPr bwMode="auto">
          <a:xfrm>
            <a:off x="2057400" y="152400"/>
            <a:ext cx="5867400" cy="68941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A Recognized Law Enforcement Agency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The Blanco Police Department is a Recognized Law Enforcement Agency – a designation awarded by the Texas Police Chiefs Association Foundation as part of its Law Enforcement Recognition Program – which signifies the department’s adherence to the 170 Texas Law Enforcement Best Practices.</a:t>
            </a:r>
            <a:endParaRPr kumimoji="0" lang="en-US" sz="14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Becoming a Recognized Law Enforcement Agency</a:t>
            </a:r>
            <a:endParaRPr kumimoji="0" lang="en-US" sz="14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The Law Enforcement Recognition Program is a voluntary process in which police agencies in Texas prove their compliance with Texas Law Enforcement Best Practices.</a:t>
            </a:r>
            <a:endParaRPr kumimoji="0" lang="en-US" sz="14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The Blanco Police Department received its recognition on June 1, 2021.</a:t>
            </a:r>
            <a:endParaRPr kumimoji="0" lang="en-US" sz="14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The Law Enforcement Recognition Program evaluates a police department’s compliance with the 170 Texas Law Enforcement Best Practices as noted by the TPCAF. These best practices were carefully developed by Texas law enforcement professionals to assist agencies in the efficient and effective delivery of service and the protection of individual rights.</a:t>
            </a:r>
            <a:endParaRPr kumimoji="0" lang="en-US" sz="14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These best practices cover all aspects of law enforcement operations including use of force, protection of citizen rights, vehicle pursuits, property and evidence management, and patrol and investigative operations.</a:t>
            </a:r>
            <a:endParaRPr kumimoji="0" lang="en-US" sz="14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This voluntary process required the Blanco Police Department to conduct a critical self-review of the agency’s policies, procedures, facilities, and operations. In addition, the executive order on police reform from the President of the United States has been included in the department’s policies.</a:t>
            </a:r>
            <a:endParaRPr kumimoji="0" lang="en-US" sz="14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Currently, approximately 180 out of 2,200 policies agencies are recognized in Texas. The Blanco Police Department’s hope is this process of an independent review of operations will assure citizens that their Police Department is conforming to the current best practices in law enforcement.</a:t>
            </a:r>
            <a:endParaRPr kumimoji="0" lang="en-US" sz="14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Arial" pitchFamily="34" charset="0"/>
              <a:cs typeface="Arial" pitchFamily="34" charset="0"/>
            </a:endParaRPr>
          </a:p>
        </p:txBody>
      </p:sp>
      <p:sp>
        <p:nvSpPr>
          <p:cNvPr id="10" name="Footer Placeholder 9"/>
          <p:cNvSpPr>
            <a:spLocks noGrp="1"/>
          </p:cNvSpPr>
          <p:nvPr>
            <p:ph type="ftr" sz="quarter" idx="11"/>
          </p:nvPr>
        </p:nvSpPr>
        <p:spPr>
          <a:xfrm>
            <a:off x="8229600" y="6356350"/>
            <a:ext cx="609600" cy="365125"/>
          </a:xfrm>
        </p:spPr>
        <p:txBody>
          <a:bodyPr/>
          <a:lstStyle/>
          <a:p>
            <a:r>
              <a:rPr lang="en-US" dirty="0" smtClean="0"/>
              <a:t>5</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Faded American Flag.jpg"/>
          <p:cNvPicPr>
            <a:picLocks noGrp="1" noChangeAspect="1"/>
          </p:cNvPicPr>
          <p:nvPr>
            <p:ph idx="1"/>
          </p:nvPr>
        </p:nvPicPr>
        <p:blipFill>
          <a:blip r:embed="rId2" cstate="print">
            <a:lum bright="-43000"/>
          </a:blip>
          <a:stretch>
            <a:fillRect/>
          </a:stretch>
        </p:blipFill>
        <p:spPr>
          <a:xfrm>
            <a:off x="0" y="0"/>
            <a:ext cx="9144001" cy="6858000"/>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p:txBody>
          <a:bodyPr/>
          <a:lstStyle/>
          <a:p>
            <a:endParaRPr lang="en-US" dirty="0"/>
          </a:p>
        </p:txBody>
      </p:sp>
      <p:sp>
        <p:nvSpPr>
          <p:cNvPr id="5" name="TextBox 4"/>
          <p:cNvSpPr txBox="1"/>
          <p:nvPr/>
        </p:nvSpPr>
        <p:spPr>
          <a:xfrm>
            <a:off x="914400" y="381000"/>
            <a:ext cx="7010400" cy="5755422"/>
          </a:xfrm>
          <a:prstGeom prst="rect">
            <a:avLst/>
          </a:prstGeom>
          <a:noFill/>
        </p:spPr>
        <p:txBody>
          <a:bodyPr wrap="square" rtlCol="0">
            <a:spAutoFit/>
          </a:bodyPr>
          <a:lstStyle/>
          <a:p>
            <a:pPr algn="ctr"/>
            <a:r>
              <a:rPr lang="en-US" sz="4400" b="1" u="sng" dirty="0" smtClean="0">
                <a:solidFill>
                  <a:schemeClr val="bg1"/>
                </a:solidFill>
                <a:latin typeface="Cambria" pitchFamily="18" charset="0"/>
              </a:rPr>
              <a:t>TABLE OF ORGANIZATION</a:t>
            </a:r>
          </a:p>
          <a:p>
            <a:pPr algn="ctr"/>
            <a:endParaRPr lang="en-US" sz="3600" u="sng" dirty="0" smtClean="0">
              <a:latin typeface="Cambria" pitchFamily="18" charset="0"/>
            </a:endParaRPr>
          </a:p>
          <a:p>
            <a:pPr algn="ctr"/>
            <a:endParaRPr lang="en-US" sz="3600" u="sng" dirty="0" smtClean="0">
              <a:latin typeface="Cambria" pitchFamily="18" charset="0"/>
            </a:endParaRPr>
          </a:p>
          <a:p>
            <a:pPr algn="ctr"/>
            <a:endParaRPr lang="en-US" sz="3600" u="sng" dirty="0" smtClean="0">
              <a:latin typeface="Cambria" pitchFamily="18" charset="0"/>
            </a:endParaRPr>
          </a:p>
          <a:p>
            <a:pPr algn="ctr"/>
            <a:endParaRPr lang="en-US" sz="3600" u="sng" dirty="0" smtClean="0">
              <a:latin typeface="Cambria" pitchFamily="18" charset="0"/>
            </a:endParaRPr>
          </a:p>
          <a:p>
            <a:pPr algn="ctr"/>
            <a:endParaRPr lang="en-US" sz="3600" u="sng" dirty="0" smtClean="0">
              <a:latin typeface="Cambria" pitchFamily="18" charset="0"/>
            </a:endParaRPr>
          </a:p>
          <a:p>
            <a:pPr algn="ctr"/>
            <a:endParaRPr lang="en-US" sz="3600" u="sng" dirty="0" smtClean="0">
              <a:latin typeface="Cambria" pitchFamily="18" charset="0"/>
            </a:endParaRPr>
          </a:p>
          <a:p>
            <a:pPr algn="ctr"/>
            <a:endParaRPr lang="en-US" sz="3600" u="sng" dirty="0" smtClean="0">
              <a:latin typeface="Cambria" pitchFamily="18" charset="0"/>
            </a:endParaRPr>
          </a:p>
          <a:p>
            <a:pPr algn="ctr"/>
            <a:endParaRPr lang="en-US" sz="3600" u="sng" dirty="0" smtClean="0">
              <a:latin typeface="Cambria" pitchFamily="18" charset="0"/>
            </a:endParaRPr>
          </a:p>
          <a:p>
            <a:pPr algn="ctr"/>
            <a:endParaRPr lang="en-US" sz="3600" u="sng" dirty="0">
              <a:latin typeface="Cambria" pitchFamily="18" charset="0"/>
            </a:endParaRPr>
          </a:p>
        </p:txBody>
      </p:sp>
      <p:sp>
        <p:nvSpPr>
          <p:cNvPr id="9" name="Slide Number Placeholder 8"/>
          <p:cNvSpPr>
            <a:spLocks noGrp="1"/>
          </p:cNvSpPr>
          <p:nvPr>
            <p:ph type="sldNum" sz="quarter" idx="12"/>
          </p:nvPr>
        </p:nvSpPr>
        <p:spPr/>
        <p:txBody>
          <a:bodyPr/>
          <a:lstStyle/>
          <a:p>
            <a:fld id="{519B950D-D0E0-4029-8F70-3CFB5A8975DA}" type="slidenum">
              <a:rPr lang="en-US" smtClean="0"/>
              <a:pPr/>
              <a:t>6</a:t>
            </a:fld>
            <a:endParaRPr lang="en-US"/>
          </a:p>
        </p:txBody>
      </p:sp>
      <p:graphicFrame>
        <p:nvGraphicFramePr>
          <p:cNvPr id="10" name="Diagram 9"/>
          <p:cNvGraphicFramePr/>
          <p:nvPr/>
        </p:nvGraphicFramePr>
        <p:xfrm>
          <a:off x="1219200" y="1114425"/>
          <a:ext cx="6334125" cy="5743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Faded American Flag.jpg"/>
          <p:cNvPicPr>
            <a:picLocks noGrp="1" noChangeAspect="1"/>
          </p:cNvPicPr>
          <p:nvPr>
            <p:ph idx="1"/>
          </p:nvPr>
        </p:nvPicPr>
        <p:blipFill>
          <a:blip r:embed="rId3" cstate="print">
            <a:lum bright="-43000"/>
          </a:blip>
          <a:stretch>
            <a:fillRect/>
          </a:stretch>
        </p:blipFill>
        <p:spPr>
          <a:xfrm>
            <a:off x="0" y="0"/>
            <a:ext cx="9144000" cy="6858000"/>
          </a:xfrm>
        </p:spPr>
      </p:pic>
      <p:sp>
        <p:nvSpPr>
          <p:cNvPr id="5" name="TextBox 4"/>
          <p:cNvSpPr txBox="1"/>
          <p:nvPr/>
        </p:nvSpPr>
        <p:spPr>
          <a:xfrm>
            <a:off x="457200" y="0"/>
            <a:ext cx="8458200" cy="3785652"/>
          </a:xfrm>
          <a:prstGeom prst="rect">
            <a:avLst/>
          </a:prstGeom>
          <a:noFill/>
        </p:spPr>
        <p:txBody>
          <a:bodyPr wrap="square" rtlCol="0">
            <a:spAutoFit/>
          </a:bodyPr>
          <a:lstStyle/>
          <a:p>
            <a:pPr algn="ctr"/>
            <a:r>
              <a:rPr lang="en-US" sz="2800" b="1" u="sng" dirty="0" smtClean="0">
                <a:solidFill>
                  <a:schemeClr val="bg1"/>
                </a:solidFill>
              </a:rPr>
              <a:t>STAFF</a:t>
            </a:r>
          </a:p>
          <a:p>
            <a:pPr algn="ctr"/>
            <a:endParaRPr lang="en-US" sz="1200" u="sng" dirty="0" smtClean="0">
              <a:solidFill>
                <a:schemeClr val="bg1"/>
              </a:solidFill>
            </a:endParaRPr>
          </a:p>
          <a:p>
            <a:pPr algn="ctr"/>
            <a:r>
              <a:rPr lang="en-US" b="1" dirty="0" smtClean="0">
                <a:solidFill>
                  <a:schemeClr val="bg1"/>
                </a:solidFill>
              </a:rPr>
              <a:t>The Blanco Police Department is currently authorized 10 Full Time Commissioned Police Officers, 1 Non-Paid Commissioned Police Officer and 1 Civilian Staff.  The Department is comprised of 4 sections:  Administration, Patrol, Investigations and School Resource Officer.</a:t>
            </a:r>
          </a:p>
          <a:p>
            <a:endParaRPr lang="en-US" b="1" dirty="0" smtClean="0">
              <a:solidFill>
                <a:schemeClr val="bg1"/>
              </a:solidFill>
            </a:endParaRPr>
          </a:p>
          <a:p>
            <a:r>
              <a:rPr lang="en-US" sz="2000" b="1" u="sng" dirty="0" smtClean="0">
                <a:solidFill>
                  <a:schemeClr val="bg1"/>
                </a:solidFill>
              </a:rPr>
              <a:t>ADMINISTRATION</a:t>
            </a:r>
          </a:p>
          <a:p>
            <a:r>
              <a:rPr lang="en-US" b="1" dirty="0" smtClean="0">
                <a:solidFill>
                  <a:schemeClr val="bg1"/>
                </a:solidFill>
              </a:rPr>
              <a:t>Administration is comprised of the Chief of Police, The Lieutenant, and the Department’s Administrative Assistant.  Administrative Staff is responsible for every function of the Department including; scheduling, payroll, training, records, complaints, budgeting, and implementing policies to create an efficient and professional Police Department. </a:t>
            </a:r>
            <a:endParaRPr lang="en-US" sz="3200" u="sng" dirty="0">
              <a:solidFill>
                <a:schemeClr val="bg1"/>
              </a:solidFill>
            </a:endParaRPr>
          </a:p>
        </p:txBody>
      </p:sp>
      <p:sp>
        <p:nvSpPr>
          <p:cNvPr id="2" name="Title 1"/>
          <p:cNvSpPr>
            <a:spLocks noGrp="1"/>
          </p:cNvSpPr>
          <p:nvPr>
            <p:ph type="title"/>
          </p:nvPr>
        </p:nvSpPr>
        <p:spPr/>
        <p:txBody>
          <a:bodyPr/>
          <a:lstStyle/>
          <a:p>
            <a:endParaRPr lang="en-US" dirty="0"/>
          </a:p>
        </p:txBody>
      </p:sp>
      <p:sp>
        <p:nvSpPr>
          <p:cNvPr id="7" name="TextBox 6"/>
          <p:cNvSpPr txBox="1"/>
          <p:nvPr/>
        </p:nvSpPr>
        <p:spPr>
          <a:xfrm>
            <a:off x="3657600" y="5715000"/>
            <a:ext cx="1752600" cy="830997"/>
          </a:xfrm>
          <a:prstGeom prst="rect">
            <a:avLst/>
          </a:prstGeom>
          <a:noFill/>
          <a:effectLst>
            <a:softEdge rad="127000"/>
          </a:effectLst>
        </p:spPr>
        <p:txBody>
          <a:bodyPr wrap="square" rtlCol="0">
            <a:spAutoFit/>
          </a:bodyPr>
          <a:lstStyle/>
          <a:p>
            <a:pPr algn="ctr"/>
            <a:r>
              <a:rPr lang="en-US" sz="1200" b="1" dirty="0" smtClean="0">
                <a:solidFill>
                  <a:schemeClr val="bg1"/>
                </a:solidFill>
              </a:rPr>
              <a:t>Lieutenant  Jerry Thornhill</a:t>
            </a:r>
          </a:p>
          <a:p>
            <a:pPr algn="ctr"/>
            <a:r>
              <a:rPr lang="en-US" sz="1200" b="1" dirty="0" smtClean="0">
                <a:solidFill>
                  <a:schemeClr val="bg1"/>
                </a:solidFill>
              </a:rPr>
              <a:t>21.9 Years of Service</a:t>
            </a:r>
          </a:p>
          <a:p>
            <a:pPr algn="ctr"/>
            <a:r>
              <a:rPr lang="en-US" sz="1200" b="1" dirty="0" smtClean="0">
                <a:solidFill>
                  <a:schemeClr val="bg1"/>
                </a:solidFill>
              </a:rPr>
              <a:t>Master Peace Officer</a:t>
            </a:r>
            <a:endParaRPr lang="en-US" b="1" dirty="0"/>
          </a:p>
        </p:txBody>
      </p:sp>
      <p:pic>
        <p:nvPicPr>
          <p:cNvPr id="11" name="Picture 10" descr="Robin pic.jpg"/>
          <p:cNvPicPr>
            <a:picLocks noChangeAspect="1"/>
          </p:cNvPicPr>
          <p:nvPr/>
        </p:nvPicPr>
        <p:blipFill>
          <a:blip r:embed="rId4" cstate="print">
            <a:lum bright="2000"/>
          </a:blip>
          <a:stretch>
            <a:fillRect/>
          </a:stretch>
        </p:blipFill>
        <p:spPr>
          <a:xfrm>
            <a:off x="6553200" y="3962400"/>
            <a:ext cx="1600200" cy="1752600"/>
          </a:xfrm>
          <a:prstGeom prst="rect">
            <a:avLst/>
          </a:prstGeom>
          <a:effectLst>
            <a:softEdge rad="63500"/>
          </a:effectLst>
        </p:spPr>
      </p:pic>
      <p:sp>
        <p:nvSpPr>
          <p:cNvPr id="12" name="TextBox 11"/>
          <p:cNvSpPr txBox="1"/>
          <p:nvPr/>
        </p:nvSpPr>
        <p:spPr>
          <a:xfrm>
            <a:off x="6553200" y="5715000"/>
            <a:ext cx="2133600" cy="646331"/>
          </a:xfrm>
          <a:prstGeom prst="rect">
            <a:avLst/>
          </a:prstGeom>
          <a:noFill/>
        </p:spPr>
        <p:txBody>
          <a:bodyPr wrap="square" rtlCol="0">
            <a:spAutoFit/>
          </a:bodyPr>
          <a:lstStyle/>
          <a:p>
            <a:r>
              <a:rPr lang="en-US" sz="1200" b="1" dirty="0" smtClean="0">
                <a:solidFill>
                  <a:schemeClr val="bg1"/>
                </a:solidFill>
              </a:rPr>
              <a:t>Robin Nies - Administrative Assistant – 4 Years of Service</a:t>
            </a:r>
          </a:p>
          <a:p>
            <a:r>
              <a:rPr lang="en-US" sz="1200" b="1" dirty="0" smtClean="0">
                <a:solidFill>
                  <a:schemeClr val="bg1"/>
                </a:solidFill>
              </a:rPr>
              <a:t>BBA in Marketing  Texas Tech</a:t>
            </a:r>
            <a:endParaRPr lang="en-US" sz="1200" b="1" dirty="0">
              <a:solidFill>
                <a:schemeClr val="bg1"/>
              </a:solidFill>
            </a:endParaRPr>
          </a:p>
        </p:txBody>
      </p:sp>
      <p:pic>
        <p:nvPicPr>
          <p:cNvPr id="13" name="Picture 12" descr="Rubin with flag pic.jpg"/>
          <p:cNvPicPr>
            <a:picLocks noChangeAspect="1"/>
          </p:cNvPicPr>
          <p:nvPr/>
        </p:nvPicPr>
        <p:blipFill>
          <a:blip r:embed="rId5" cstate="print"/>
          <a:stretch>
            <a:fillRect/>
          </a:stretch>
        </p:blipFill>
        <p:spPr>
          <a:xfrm>
            <a:off x="990600" y="3962400"/>
            <a:ext cx="1752600" cy="1752600"/>
          </a:xfrm>
          <a:prstGeom prst="rect">
            <a:avLst/>
          </a:prstGeom>
          <a:effectLst>
            <a:softEdge rad="63500"/>
          </a:effectLst>
        </p:spPr>
      </p:pic>
      <p:sp>
        <p:nvSpPr>
          <p:cNvPr id="14" name="TextBox 13"/>
          <p:cNvSpPr txBox="1"/>
          <p:nvPr/>
        </p:nvSpPr>
        <p:spPr>
          <a:xfrm>
            <a:off x="1143000" y="5715000"/>
            <a:ext cx="1524000" cy="1015663"/>
          </a:xfrm>
          <a:prstGeom prst="rect">
            <a:avLst/>
          </a:prstGeom>
          <a:noFill/>
        </p:spPr>
        <p:txBody>
          <a:bodyPr wrap="square" rtlCol="0">
            <a:spAutoFit/>
          </a:bodyPr>
          <a:lstStyle/>
          <a:p>
            <a:r>
              <a:rPr lang="en-US" sz="1200" b="1" dirty="0" smtClean="0">
                <a:solidFill>
                  <a:schemeClr val="bg1"/>
                </a:solidFill>
              </a:rPr>
              <a:t>Chief  Scott Rubin</a:t>
            </a:r>
          </a:p>
          <a:p>
            <a:r>
              <a:rPr lang="en-US" sz="1200" b="1" dirty="0" smtClean="0">
                <a:solidFill>
                  <a:schemeClr val="bg1"/>
                </a:solidFill>
              </a:rPr>
              <a:t>25.6 Years of Service</a:t>
            </a:r>
          </a:p>
          <a:p>
            <a:r>
              <a:rPr lang="en-US" sz="1200" b="1" dirty="0" smtClean="0">
                <a:solidFill>
                  <a:schemeClr val="bg1"/>
                </a:solidFill>
              </a:rPr>
              <a:t>Master Peace Officer</a:t>
            </a:r>
          </a:p>
          <a:p>
            <a:r>
              <a:rPr lang="en-US" sz="1200" b="1" dirty="0" smtClean="0">
                <a:solidFill>
                  <a:schemeClr val="bg1"/>
                </a:solidFill>
              </a:rPr>
              <a:t>Masters of  Public Administration</a:t>
            </a:r>
            <a:endParaRPr lang="en-US" b="1" dirty="0">
              <a:solidFill>
                <a:schemeClr val="bg1"/>
              </a:solidFill>
            </a:endParaRPr>
          </a:p>
        </p:txBody>
      </p:sp>
      <p:pic>
        <p:nvPicPr>
          <p:cNvPr id="16" name="Content Placeholder 15" descr="Thornhill pic.jpg"/>
          <p:cNvPicPr>
            <a:picLocks noGrp="1" noChangeAspect="1"/>
          </p:cNvPicPr>
          <p:nvPr>
            <p:ph idx="1"/>
          </p:nvPr>
        </p:nvPicPr>
        <p:blipFill>
          <a:blip r:embed="rId6" cstate="print"/>
          <a:stretch>
            <a:fillRect/>
          </a:stretch>
        </p:blipFill>
        <p:spPr>
          <a:xfrm>
            <a:off x="3657600" y="3962400"/>
            <a:ext cx="1675015" cy="1753985"/>
          </a:xfrm>
          <a:prstGeom prst="rect">
            <a:avLst/>
          </a:prstGeom>
          <a:noFill/>
          <a:ln>
            <a:noFill/>
          </a:ln>
          <a:effectLst>
            <a:softEdge rad="63500"/>
          </a:effectLst>
        </p:spPr>
      </p:pic>
      <p:sp>
        <p:nvSpPr>
          <p:cNvPr id="15" name="Slide Number Placeholder 14"/>
          <p:cNvSpPr>
            <a:spLocks noGrp="1"/>
          </p:cNvSpPr>
          <p:nvPr>
            <p:ph type="sldNum" sz="quarter" idx="12"/>
          </p:nvPr>
        </p:nvSpPr>
        <p:spPr/>
        <p:txBody>
          <a:bodyPr/>
          <a:lstStyle/>
          <a:p>
            <a:fld id="{519B950D-D0E0-4029-8F70-3CFB5A8975DA}"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4" descr="Faded American Flag.jpg"/>
          <p:cNvPicPr>
            <a:picLocks noGrp="1" noChangeAspect="1"/>
          </p:cNvPicPr>
          <p:nvPr>
            <p:ph idx="1"/>
          </p:nvPr>
        </p:nvPicPr>
        <p:blipFill>
          <a:blip r:embed="rId2" cstate="print">
            <a:lum bright="-43000"/>
          </a:blip>
          <a:stretch>
            <a:fillRect/>
          </a:stretch>
        </p:blipFill>
        <p:spPr>
          <a:xfrm>
            <a:off x="0" y="0"/>
            <a:ext cx="9144000" cy="7086600"/>
          </a:xfrm>
        </p:spPr>
      </p:pic>
      <p:sp>
        <p:nvSpPr>
          <p:cNvPr id="5" name="TextBox 4"/>
          <p:cNvSpPr txBox="1"/>
          <p:nvPr/>
        </p:nvSpPr>
        <p:spPr>
          <a:xfrm>
            <a:off x="685800" y="0"/>
            <a:ext cx="7467600" cy="2862322"/>
          </a:xfrm>
          <a:prstGeom prst="rect">
            <a:avLst/>
          </a:prstGeom>
          <a:noFill/>
        </p:spPr>
        <p:txBody>
          <a:bodyPr wrap="square" rtlCol="0">
            <a:spAutoFit/>
          </a:bodyPr>
          <a:lstStyle/>
          <a:p>
            <a:pPr algn="ctr"/>
            <a:r>
              <a:rPr lang="en-US" sz="3600" b="1" u="sng" dirty="0" smtClean="0">
                <a:solidFill>
                  <a:schemeClr val="bg1"/>
                </a:solidFill>
              </a:rPr>
              <a:t>PATROL</a:t>
            </a:r>
          </a:p>
          <a:p>
            <a:r>
              <a:rPr lang="en-US" sz="1600" b="1" dirty="0" smtClean="0">
                <a:solidFill>
                  <a:schemeClr val="bg1"/>
                </a:solidFill>
              </a:rPr>
              <a:t>The Patrol Division is the largest division in the Department with 6 officers and 1 K9.   It is made up of 4 sections with day and night patrol.  In every police department across the United States this division is considered the “backbone” of the agency.  The patrol officers are the most visible police entity within our community, answering the initial call for service when the citizen needs assistance.  The types of calls an officer will answer vary in nature and may consist of:  crimes in progress, traffic violations including vehicle accidents, public assistance, suspicious persons, and anything else out of the ordinary.  Patrol is intended to prevent crime and reduce the fear of the community through their presence.</a:t>
            </a:r>
            <a:endParaRPr lang="en-US" sz="1600" u="sng" dirty="0">
              <a:solidFill>
                <a:schemeClr val="bg1"/>
              </a:solidFill>
            </a:endParaRPr>
          </a:p>
        </p:txBody>
      </p:sp>
      <p:sp>
        <p:nvSpPr>
          <p:cNvPr id="15" name="TextBox 14"/>
          <p:cNvSpPr txBox="1"/>
          <p:nvPr/>
        </p:nvSpPr>
        <p:spPr>
          <a:xfrm>
            <a:off x="6096000" y="5410200"/>
            <a:ext cx="1981200" cy="1077218"/>
          </a:xfrm>
          <a:prstGeom prst="rect">
            <a:avLst/>
          </a:prstGeom>
          <a:noFill/>
        </p:spPr>
        <p:txBody>
          <a:bodyPr wrap="square" rtlCol="0">
            <a:spAutoFit/>
          </a:bodyPr>
          <a:lstStyle/>
          <a:p>
            <a:r>
              <a:rPr lang="en-US" sz="1600" b="1" dirty="0" smtClean="0">
                <a:solidFill>
                  <a:schemeClr val="bg1"/>
                </a:solidFill>
              </a:rPr>
              <a:t>Amanda Cardenas</a:t>
            </a:r>
          </a:p>
          <a:p>
            <a:r>
              <a:rPr lang="en-US" sz="1600" b="1" dirty="0" smtClean="0">
                <a:solidFill>
                  <a:schemeClr val="bg1"/>
                </a:solidFill>
              </a:rPr>
              <a:t>4.9 Years Service</a:t>
            </a:r>
          </a:p>
          <a:p>
            <a:r>
              <a:rPr lang="en-US" sz="1600" b="1" dirty="0" smtClean="0">
                <a:solidFill>
                  <a:schemeClr val="bg1"/>
                </a:solidFill>
              </a:rPr>
              <a:t>Intermediate Peace Officer</a:t>
            </a:r>
            <a:endParaRPr lang="en-US" sz="1600" b="1" dirty="0">
              <a:solidFill>
                <a:schemeClr val="bg1"/>
              </a:solidFill>
            </a:endParaRPr>
          </a:p>
        </p:txBody>
      </p:sp>
      <p:sp>
        <p:nvSpPr>
          <p:cNvPr id="16" name="TextBox 15"/>
          <p:cNvSpPr txBox="1"/>
          <p:nvPr/>
        </p:nvSpPr>
        <p:spPr>
          <a:xfrm>
            <a:off x="3276600" y="5486400"/>
            <a:ext cx="2133600" cy="1077218"/>
          </a:xfrm>
          <a:prstGeom prst="rect">
            <a:avLst/>
          </a:prstGeom>
          <a:noFill/>
        </p:spPr>
        <p:txBody>
          <a:bodyPr wrap="square" rtlCol="0">
            <a:spAutoFit/>
          </a:bodyPr>
          <a:lstStyle/>
          <a:p>
            <a:r>
              <a:rPr lang="en-US" sz="1600" b="1" dirty="0" err="1" smtClean="0">
                <a:solidFill>
                  <a:schemeClr val="bg1"/>
                </a:solidFill>
              </a:rPr>
              <a:t>Ysidro</a:t>
            </a:r>
            <a:r>
              <a:rPr lang="en-US" sz="1600" b="1" dirty="0" smtClean="0">
                <a:solidFill>
                  <a:schemeClr val="bg1"/>
                </a:solidFill>
              </a:rPr>
              <a:t> Rodriguez</a:t>
            </a:r>
          </a:p>
          <a:p>
            <a:r>
              <a:rPr lang="en-US" sz="1600" b="1" dirty="0" smtClean="0">
                <a:solidFill>
                  <a:schemeClr val="bg1"/>
                </a:solidFill>
              </a:rPr>
              <a:t>6 .6 years Service</a:t>
            </a:r>
          </a:p>
          <a:p>
            <a:r>
              <a:rPr lang="en-US" sz="1600" b="1" dirty="0" smtClean="0">
                <a:solidFill>
                  <a:schemeClr val="bg1"/>
                </a:solidFill>
              </a:rPr>
              <a:t>Intermediate Peace Officer</a:t>
            </a:r>
            <a:endParaRPr lang="en-US" sz="1600" b="1" dirty="0">
              <a:solidFill>
                <a:schemeClr val="bg1"/>
              </a:solidFill>
            </a:endParaRPr>
          </a:p>
        </p:txBody>
      </p:sp>
      <p:sp>
        <p:nvSpPr>
          <p:cNvPr id="14" name="Slide Number Placeholder 13"/>
          <p:cNvSpPr>
            <a:spLocks noGrp="1"/>
          </p:cNvSpPr>
          <p:nvPr>
            <p:ph type="sldNum" sz="quarter" idx="12"/>
          </p:nvPr>
        </p:nvSpPr>
        <p:spPr>
          <a:xfrm>
            <a:off x="6781800" y="6356350"/>
            <a:ext cx="1905000" cy="365125"/>
          </a:xfrm>
        </p:spPr>
        <p:txBody>
          <a:bodyPr/>
          <a:lstStyle/>
          <a:p>
            <a:fld id="{519B950D-D0E0-4029-8F70-3CFB5A8975DA}" type="slidenum">
              <a:rPr lang="en-US" smtClean="0"/>
              <a:pPr/>
              <a:t>8</a:t>
            </a:fld>
            <a:endParaRPr lang="en-US" dirty="0"/>
          </a:p>
        </p:txBody>
      </p:sp>
      <p:sp>
        <p:nvSpPr>
          <p:cNvPr id="21" name="TextBox 20"/>
          <p:cNvSpPr txBox="1"/>
          <p:nvPr/>
        </p:nvSpPr>
        <p:spPr>
          <a:xfrm>
            <a:off x="381000" y="5486400"/>
            <a:ext cx="2209800" cy="830997"/>
          </a:xfrm>
          <a:prstGeom prst="rect">
            <a:avLst/>
          </a:prstGeom>
          <a:noFill/>
        </p:spPr>
        <p:txBody>
          <a:bodyPr wrap="square" rtlCol="0">
            <a:spAutoFit/>
          </a:bodyPr>
          <a:lstStyle/>
          <a:p>
            <a:r>
              <a:rPr lang="en-US" sz="1600" b="1" dirty="0" smtClean="0">
                <a:solidFill>
                  <a:schemeClr val="bg1"/>
                </a:solidFill>
              </a:rPr>
              <a:t>Marcus Gonzales</a:t>
            </a:r>
          </a:p>
          <a:p>
            <a:r>
              <a:rPr lang="en-US" sz="1600" b="1" dirty="0" smtClean="0">
                <a:solidFill>
                  <a:schemeClr val="bg1"/>
                </a:solidFill>
              </a:rPr>
              <a:t>6.3 Years of Service</a:t>
            </a:r>
          </a:p>
          <a:p>
            <a:r>
              <a:rPr lang="en-US" sz="1600" b="1" dirty="0" smtClean="0">
                <a:solidFill>
                  <a:schemeClr val="bg1"/>
                </a:solidFill>
              </a:rPr>
              <a:t>Master Peace Officer</a:t>
            </a:r>
            <a:endParaRPr lang="en-US" sz="1600" b="1" dirty="0">
              <a:solidFill>
                <a:schemeClr val="bg1"/>
              </a:solidFill>
            </a:endParaRPr>
          </a:p>
        </p:txBody>
      </p:sp>
      <p:pic>
        <p:nvPicPr>
          <p:cNvPr id="17" name="Content Placeholder 16" descr="Rodriguez pic.jpg"/>
          <p:cNvPicPr>
            <a:picLocks noGrp="1" noChangeAspect="1"/>
          </p:cNvPicPr>
          <p:nvPr>
            <p:ph idx="1"/>
          </p:nvPr>
        </p:nvPicPr>
        <p:blipFill>
          <a:blip r:embed="rId3" cstate="print"/>
          <a:stretch>
            <a:fillRect/>
          </a:stretch>
        </p:blipFill>
        <p:spPr>
          <a:xfrm>
            <a:off x="3124200" y="3429000"/>
            <a:ext cx="2209801" cy="1981200"/>
          </a:xfrm>
          <a:prstGeom prst="rect">
            <a:avLst/>
          </a:prstGeom>
          <a:ln>
            <a:noFill/>
          </a:ln>
          <a:effectLst>
            <a:softEdge rad="112500"/>
          </a:effectLst>
        </p:spPr>
      </p:pic>
      <p:pic>
        <p:nvPicPr>
          <p:cNvPr id="18" name="Picture 17" descr="Cardenas pic.jpg"/>
          <p:cNvPicPr>
            <a:picLocks noChangeAspect="1"/>
          </p:cNvPicPr>
          <p:nvPr/>
        </p:nvPicPr>
        <p:blipFill>
          <a:blip r:embed="rId4" cstate="print"/>
          <a:stretch>
            <a:fillRect/>
          </a:stretch>
        </p:blipFill>
        <p:spPr>
          <a:xfrm>
            <a:off x="5943600" y="3429000"/>
            <a:ext cx="2089150" cy="1981200"/>
          </a:xfrm>
          <a:prstGeom prst="rect">
            <a:avLst/>
          </a:prstGeom>
          <a:ln>
            <a:noFill/>
          </a:ln>
          <a:effectLst>
            <a:softEdge rad="112500"/>
          </a:effectLst>
        </p:spPr>
      </p:pic>
      <p:pic>
        <p:nvPicPr>
          <p:cNvPr id="19" name="Picture 18" descr="Gonzales pic.jpg"/>
          <p:cNvPicPr>
            <a:picLocks noChangeAspect="1"/>
          </p:cNvPicPr>
          <p:nvPr/>
        </p:nvPicPr>
        <p:blipFill>
          <a:blip r:embed="rId5" cstate="print"/>
          <a:stretch>
            <a:fillRect/>
          </a:stretch>
        </p:blipFill>
        <p:spPr>
          <a:xfrm>
            <a:off x="304801" y="3429000"/>
            <a:ext cx="2362199" cy="2057400"/>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aded American Flag.jpg"/>
          <p:cNvPicPr>
            <a:picLocks noChangeAspect="1"/>
          </p:cNvPicPr>
          <p:nvPr/>
        </p:nvPicPr>
        <p:blipFill>
          <a:blip r:embed="rId2" cstate="print">
            <a:lum bright="-43000"/>
          </a:blip>
          <a:stretch>
            <a:fillRect/>
          </a:stretch>
        </p:blipFill>
        <p:spPr>
          <a:xfrm>
            <a:off x="0" y="-228600"/>
            <a:ext cx="9144000" cy="7086600"/>
          </a:xfrm>
          <a:prstGeom prst="rect">
            <a:avLst/>
          </a:prstGeom>
        </p:spPr>
      </p:pic>
      <p:sp>
        <p:nvSpPr>
          <p:cNvPr id="2" name="Title 1"/>
          <p:cNvSpPr>
            <a:spLocks noGrp="1"/>
          </p:cNvSpPr>
          <p:nvPr>
            <p:ph type="title"/>
          </p:nvPr>
        </p:nvSpPr>
        <p:spPr/>
        <p:txBody>
          <a:bodyPr/>
          <a:lstStyle/>
          <a:p>
            <a:endParaRPr lang="en-US"/>
          </a:p>
        </p:txBody>
      </p:sp>
      <p:pic>
        <p:nvPicPr>
          <p:cNvPr id="9" name="Content Placeholder 8" descr="Salazar pic.jpg"/>
          <p:cNvPicPr>
            <a:picLocks noGrp="1" noChangeAspect="1"/>
          </p:cNvPicPr>
          <p:nvPr>
            <p:ph idx="1"/>
          </p:nvPr>
        </p:nvPicPr>
        <p:blipFill>
          <a:blip r:embed="rId3" cstate="print"/>
          <a:stretch>
            <a:fillRect/>
          </a:stretch>
        </p:blipFill>
        <p:spPr>
          <a:xfrm>
            <a:off x="457200" y="1981200"/>
            <a:ext cx="2286000" cy="3200400"/>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519B950D-D0E0-4029-8F70-3CFB5A8975DA}" type="slidenum">
              <a:rPr lang="en-US" smtClean="0"/>
              <a:pPr/>
              <a:t>9</a:t>
            </a:fld>
            <a:endParaRPr lang="en-US"/>
          </a:p>
        </p:txBody>
      </p:sp>
      <p:sp>
        <p:nvSpPr>
          <p:cNvPr id="6" name="TextBox 5"/>
          <p:cNvSpPr txBox="1"/>
          <p:nvPr/>
        </p:nvSpPr>
        <p:spPr>
          <a:xfrm>
            <a:off x="2667000" y="381000"/>
            <a:ext cx="4038600" cy="830997"/>
          </a:xfrm>
          <a:prstGeom prst="rect">
            <a:avLst/>
          </a:prstGeom>
          <a:noFill/>
        </p:spPr>
        <p:txBody>
          <a:bodyPr wrap="square" rtlCol="0">
            <a:spAutoFit/>
          </a:bodyPr>
          <a:lstStyle/>
          <a:p>
            <a:pPr algn="ctr"/>
            <a:r>
              <a:rPr lang="en-US" sz="4800" u="sng" dirty="0" smtClean="0">
                <a:solidFill>
                  <a:schemeClr val="bg1"/>
                </a:solidFill>
              </a:rPr>
              <a:t>PATROL</a:t>
            </a:r>
            <a:endParaRPr lang="en-US" sz="4800" u="sng" dirty="0">
              <a:solidFill>
                <a:schemeClr val="bg1"/>
              </a:solidFill>
            </a:endParaRPr>
          </a:p>
        </p:txBody>
      </p:sp>
      <p:sp>
        <p:nvSpPr>
          <p:cNvPr id="8" name="TextBox 7"/>
          <p:cNvSpPr txBox="1"/>
          <p:nvPr/>
        </p:nvSpPr>
        <p:spPr>
          <a:xfrm>
            <a:off x="2895600" y="2133600"/>
            <a:ext cx="1905000" cy="1200329"/>
          </a:xfrm>
          <a:prstGeom prst="rect">
            <a:avLst/>
          </a:prstGeom>
          <a:noFill/>
        </p:spPr>
        <p:txBody>
          <a:bodyPr wrap="square" rtlCol="0">
            <a:spAutoFit/>
          </a:bodyPr>
          <a:lstStyle/>
          <a:p>
            <a:r>
              <a:rPr lang="en-US" b="1" dirty="0" err="1" smtClean="0">
                <a:solidFill>
                  <a:schemeClr val="bg1"/>
                </a:solidFill>
              </a:rPr>
              <a:t>Jazmine</a:t>
            </a:r>
            <a:r>
              <a:rPr lang="en-US" b="1" dirty="0" smtClean="0">
                <a:solidFill>
                  <a:schemeClr val="bg1"/>
                </a:solidFill>
              </a:rPr>
              <a:t> Salazar</a:t>
            </a:r>
          </a:p>
          <a:p>
            <a:r>
              <a:rPr lang="en-US" b="1" dirty="0" smtClean="0">
                <a:solidFill>
                  <a:schemeClr val="bg1"/>
                </a:solidFill>
              </a:rPr>
              <a:t>Full Time Peace Officer</a:t>
            </a:r>
          </a:p>
          <a:p>
            <a:r>
              <a:rPr lang="en-US" b="1" dirty="0" smtClean="0">
                <a:solidFill>
                  <a:schemeClr val="bg1"/>
                </a:solidFill>
              </a:rPr>
              <a:t>11 months service</a:t>
            </a:r>
            <a:endParaRPr lang="en-US" b="1" dirty="0">
              <a:solidFill>
                <a:schemeClr val="bg1"/>
              </a:solidFill>
            </a:endParaRPr>
          </a:p>
        </p:txBody>
      </p:sp>
      <p:pic>
        <p:nvPicPr>
          <p:cNvPr id="10" name="Picture 9" descr="Brynn pic.jpg"/>
          <p:cNvPicPr>
            <a:picLocks noChangeAspect="1"/>
          </p:cNvPicPr>
          <p:nvPr/>
        </p:nvPicPr>
        <p:blipFill>
          <a:blip r:embed="rId4" cstate="print"/>
          <a:stretch>
            <a:fillRect/>
          </a:stretch>
        </p:blipFill>
        <p:spPr>
          <a:xfrm>
            <a:off x="6248400" y="3200400"/>
            <a:ext cx="2362200" cy="3200400"/>
          </a:xfrm>
          <a:prstGeom prst="rect">
            <a:avLst/>
          </a:prstGeom>
          <a:ln>
            <a:noFill/>
          </a:ln>
          <a:effectLst>
            <a:softEdge rad="112500"/>
          </a:effectLst>
        </p:spPr>
      </p:pic>
      <p:sp>
        <p:nvSpPr>
          <p:cNvPr id="11" name="TextBox 10"/>
          <p:cNvSpPr txBox="1"/>
          <p:nvPr/>
        </p:nvSpPr>
        <p:spPr>
          <a:xfrm>
            <a:off x="4114800" y="5105400"/>
            <a:ext cx="1905000" cy="1200329"/>
          </a:xfrm>
          <a:prstGeom prst="rect">
            <a:avLst/>
          </a:prstGeom>
          <a:noFill/>
        </p:spPr>
        <p:txBody>
          <a:bodyPr wrap="square" rtlCol="0">
            <a:spAutoFit/>
          </a:bodyPr>
          <a:lstStyle/>
          <a:p>
            <a:r>
              <a:rPr lang="en-US" b="1" dirty="0" err="1" smtClean="0">
                <a:solidFill>
                  <a:schemeClr val="bg1"/>
                </a:solidFill>
              </a:rPr>
              <a:t>Brynn</a:t>
            </a:r>
            <a:r>
              <a:rPr lang="en-US" b="1" dirty="0" smtClean="0">
                <a:solidFill>
                  <a:schemeClr val="bg1"/>
                </a:solidFill>
              </a:rPr>
              <a:t> Warrick </a:t>
            </a:r>
          </a:p>
          <a:p>
            <a:r>
              <a:rPr lang="en-US" b="1" dirty="0" smtClean="0">
                <a:solidFill>
                  <a:schemeClr val="bg1"/>
                </a:solidFill>
              </a:rPr>
              <a:t>Full Time Peace Officer</a:t>
            </a:r>
          </a:p>
          <a:p>
            <a:r>
              <a:rPr lang="en-US" b="1" dirty="0" smtClean="0">
                <a:solidFill>
                  <a:schemeClr val="bg1"/>
                </a:solidFill>
              </a:rPr>
              <a:t>11 months service</a:t>
            </a:r>
            <a:endParaRPr lang="en-US" b="1"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6535</TotalTime>
  <Words>1965</Words>
  <Application>Microsoft Office PowerPoint</Application>
  <PresentationFormat>On-screen Show (4:3)</PresentationFormat>
  <Paragraphs>413</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Slide 2</vt:lpstr>
      <vt:lpstr>Slide 3</vt:lpstr>
      <vt:lpstr>MISSION STATEMENT</vt:lpstr>
      <vt:lpstr>Slide 5</vt:lpstr>
      <vt:lpstr>Slide 6</vt:lpstr>
      <vt:lpstr>Slide 7</vt:lpstr>
      <vt:lpstr>Slide 8</vt:lpstr>
      <vt:lpstr>Slide 9</vt:lpstr>
      <vt:lpstr>Slide 10</vt:lpstr>
      <vt:lpstr>Slide 11</vt:lpstr>
      <vt:lpstr>Slide 12</vt:lpstr>
      <vt:lpstr>Slide 13</vt:lpstr>
      <vt:lpstr>Slide 14</vt:lpstr>
      <vt:lpstr>Slide 15</vt:lpstr>
      <vt:lpstr>CRIME STATISTICS</vt:lpstr>
      <vt:lpstr>CALLS FOR SERVICE</vt:lpstr>
      <vt:lpstr>ARRESTS AND OFFENSES</vt:lpstr>
      <vt:lpstr>ALCOHOL &amp; NARCOTICS</vt:lpstr>
      <vt:lpstr> TRAFFIC STATISTICS</vt:lpstr>
      <vt:lpstr>RACIAL PROFILING DATA</vt:lpstr>
      <vt:lpstr>TOTAL BY GENDER</vt:lpstr>
      <vt:lpstr>Slide 23</vt:lpstr>
      <vt:lpstr>REASON FOR STOP/CONTACT</vt:lpstr>
      <vt:lpstr>Slide 25</vt:lpstr>
      <vt:lpstr>MISC. CALLS FOR SERVICE</vt:lpstr>
      <vt:lpstr>Slide 27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Pam Nollet</dc:creator>
  <cp:lastModifiedBy>Pam Nollet</cp:lastModifiedBy>
  <cp:revision>713</cp:revision>
  <dcterms:created xsi:type="dcterms:W3CDTF">2021-01-12T22:47:43Z</dcterms:created>
  <dcterms:modified xsi:type="dcterms:W3CDTF">2022-03-01T14:30:37Z</dcterms:modified>
</cp:coreProperties>
</file>